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slideLayouts/slideLayout17.xml" ContentType="application/vnd.openxmlformats-officedocument.presentationml.slideLayout+xml"/>
  <Override PartName="/ppt/theme/theme6.xml" ContentType="application/vnd.openxmlformats-officedocument.theme+xml"/>
  <Override PartName="/ppt/slideLayouts/slideLayout18.xml" ContentType="application/vnd.openxmlformats-officedocument.presentationml.slideLayout+xml"/>
  <Override PartName="/ppt/theme/theme7.xml" ContentType="application/vnd.openxmlformats-officedocument.theme+xml"/>
  <Override PartName="/ppt/slideLayouts/slideLayout19.xml" ContentType="application/vnd.openxmlformats-officedocument.presentationml.slideLayout+xml"/>
  <Override PartName="/ppt/theme/theme8.xml" ContentType="application/vnd.openxmlformats-officedocument.theme+xml"/>
  <Override PartName="/ppt/slideLayouts/slideLayout20.xml" ContentType="application/vnd.openxmlformats-officedocument.presentationml.slideLayout+xml"/>
  <Override PartName="/ppt/theme/theme9.xml" ContentType="application/vnd.openxmlformats-officedocument.theme+xml"/>
  <Override PartName="/ppt/slideLayouts/slideLayout21.xml" ContentType="application/vnd.openxmlformats-officedocument.presentationml.slideLayout+xml"/>
  <Override PartName="/ppt/theme/theme10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11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12.xml" ContentType="application/vnd.openxmlformats-officedocument.theme+xml"/>
  <Override PartName="/ppt/slideLayouts/slideLayout44.xml" ContentType="application/vnd.openxmlformats-officedocument.presentationml.slideLayout+xml"/>
  <Override PartName="/ppt/theme/theme13.xml" ContentType="application/vnd.openxmlformats-officedocument.theme+xml"/>
  <Override PartName="/ppt/slideLayouts/slideLayout45.xml" ContentType="application/vnd.openxmlformats-officedocument.presentationml.slideLayout+xml"/>
  <Override PartName="/ppt/theme/theme14.xml" ContentType="application/vnd.openxmlformats-officedocument.theme+xml"/>
  <Override PartName="/ppt/slideLayouts/slideLayout46.xml" ContentType="application/vnd.openxmlformats-officedocument.presentationml.slideLayout+xml"/>
  <Override PartName="/ppt/theme/theme15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16.xml" ContentType="application/vnd.openxmlformats-officedocument.theme+xml"/>
  <Override PartName="/ppt/slideLayouts/slideLayout58.xml" ContentType="application/vnd.openxmlformats-officedocument.presentationml.slideLayout+xml"/>
  <Override PartName="/ppt/theme/theme17.xml" ContentType="application/vnd.openxmlformats-officedocument.theme+xml"/>
  <Override PartName="/ppt/slideLayouts/slideLayout59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  <p:sldMasterId id="2147483662" r:id="rId3"/>
    <p:sldMasterId id="2147483664" r:id="rId4"/>
    <p:sldMasterId id="2147483666" r:id="rId5"/>
    <p:sldMasterId id="2147483669" r:id="rId6"/>
    <p:sldMasterId id="2147483671" r:id="rId7"/>
    <p:sldMasterId id="2147483673" r:id="rId8"/>
    <p:sldMasterId id="2147483675" r:id="rId9"/>
    <p:sldMasterId id="2147483677" r:id="rId10"/>
    <p:sldMasterId id="2147483679" r:id="rId11"/>
    <p:sldMasterId id="2147483691" r:id="rId12"/>
    <p:sldMasterId id="2147483703" r:id="rId13"/>
    <p:sldMasterId id="2147483705" r:id="rId14"/>
    <p:sldMasterId id="2147483707" r:id="rId15"/>
    <p:sldMasterId id="2147483709" r:id="rId16"/>
    <p:sldMasterId id="2147483721" r:id="rId17"/>
    <p:sldMasterId id="2147483723" r:id="rId18"/>
  </p:sldMasterIdLst>
  <p:notesMasterIdLst>
    <p:notesMasterId r:id="rId102"/>
  </p:notes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274" r:id="rId37"/>
    <p:sldId id="275" r:id="rId38"/>
    <p:sldId id="276" r:id="rId39"/>
    <p:sldId id="277" r:id="rId40"/>
    <p:sldId id="278" r:id="rId41"/>
    <p:sldId id="279" r:id="rId42"/>
    <p:sldId id="280" r:id="rId43"/>
    <p:sldId id="281" r:id="rId44"/>
    <p:sldId id="282" r:id="rId45"/>
    <p:sldId id="283" r:id="rId46"/>
    <p:sldId id="284" r:id="rId47"/>
    <p:sldId id="285" r:id="rId48"/>
    <p:sldId id="286" r:id="rId49"/>
    <p:sldId id="287" r:id="rId50"/>
    <p:sldId id="288" r:id="rId51"/>
    <p:sldId id="289" r:id="rId52"/>
    <p:sldId id="290" r:id="rId53"/>
    <p:sldId id="291" r:id="rId54"/>
    <p:sldId id="292" r:id="rId55"/>
    <p:sldId id="293" r:id="rId56"/>
    <p:sldId id="294" r:id="rId57"/>
    <p:sldId id="295" r:id="rId58"/>
    <p:sldId id="296" r:id="rId59"/>
    <p:sldId id="297" r:id="rId60"/>
    <p:sldId id="298" r:id="rId61"/>
    <p:sldId id="299" r:id="rId62"/>
    <p:sldId id="300" r:id="rId63"/>
    <p:sldId id="301" r:id="rId64"/>
    <p:sldId id="302" r:id="rId65"/>
    <p:sldId id="303" r:id="rId66"/>
    <p:sldId id="304" r:id="rId67"/>
    <p:sldId id="305" r:id="rId68"/>
    <p:sldId id="306" r:id="rId69"/>
    <p:sldId id="307" r:id="rId70"/>
    <p:sldId id="308" r:id="rId71"/>
    <p:sldId id="309" r:id="rId72"/>
    <p:sldId id="310" r:id="rId73"/>
    <p:sldId id="311" r:id="rId74"/>
    <p:sldId id="312" r:id="rId75"/>
    <p:sldId id="313" r:id="rId76"/>
    <p:sldId id="314" r:id="rId77"/>
    <p:sldId id="315" r:id="rId78"/>
    <p:sldId id="316" r:id="rId79"/>
    <p:sldId id="317" r:id="rId80"/>
    <p:sldId id="318" r:id="rId81"/>
    <p:sldId id="319" r:id="rId82"/>
    <p:sldId id="320" r:id="rId83"/>
    <p:sldId id="321" r:id="rId84"/>
    <p:sldId id="322" r:id="rId85"/>
    <p:sldId id="323" r:id="rId86"/>
    <p:sldId id="324" r:id="rId87"/>
    <p:sldId id="325" r:id="rId88"/>
    <p:sldId id="326" r:id="rId89"/>
    <p:sldId id="327" r:id="rId90"/>
    <p:sldId id="328" r:id="rId91"/>
    <p:sldId id="329" r:id="rId92"/>
    <p:sldId id="330" r:id="rId93"/>
    <p:sldId id="331" r:id="rId94"/>
    <p:sldId id="332" r:id="rId95"/>
    <p:sldId id="333" r:id="rId96"/>
    <p:sldId id="334" r:id="rId97"/>
    <p:sldId id="335" r:id="rId98"/>
    <p:sldId id="336" r:id="rId99"/>
    <p:sldId id="337" r:id="rId100"/>
    <p:sldId id="338" r:id="rId101"/>
  </p:sldIdLst>
  <p:sldSz cx="12192000" cy="6858000"/>
  <p:notesSz cx="6858000" cy="9144000"/>
  <p:embeddedFontLst>
    <p:embeddedFont>
      <p:font typeface="Corbel" panose="020B0503020204020204" pitchFamily="34" charset="0"/>
      <p:regular r:id="rId103"/>
      <p:bold r:id="rId104"/>
      <p:italic r:id="rId105"/>
      <p:boldItalic r:id="rId106"/>
    </p:embeddedFont>
    <p:embeddedFont>
      <p:font typeface="Garamond" panose="02020404030301010803" pitchFamily="18" charset="0"/>
      <p:regular r:id="rId107"/>
      <p:bold r:id="rId108"/>
      <p:italic r:id="rId109"/>
      <p:boldItalic r:id="rId110"/>
    </p:embeddedFont>
    <p:embeddedFont>
      <p:font typeface="Helvetica Neue" panose="020B0804020202020204" pitchFamily="34" charset="0"/>
      <p:bold r:id="rId111"/>
      <p:boldItalic r:id="rId112"/>
    </p:embeddedFont>
    <p:embeddedFont>
      <p:font typeface="Playfair Display" pitchFamily="2" charset="0"/>
      <p:regular r:id="rId113"/>
      <p:bold r:id="rId114"/>
      <p:italic r:id="rId115"/>
      <p:boldItalic r:id="rId116"/>
    </p:embeddedFont>
    <p:embeddedFont>
      <p:font typeface="Roboto" panose="02000000000000000000" pitchFamily="2" charset="0"/>
      <p:regular r:id="rId117"/>
      <p:bold r:id="rId118"/>
      <p:italic r:id="rId119"/>
      <p:boldItalic r:id="rId1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4" roundtripDataSignature="AMtx7mgeU2mRq/PUfT5wN0yZle12qvnk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27BC822-F146-41FA-9A58-A6D3F8B372AE}">
  <a:tblStyle styleId="{227BC822-F146-41FA-9A58-A6D3F8B372AE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4D9A4D2-A179-48A1-8002-75A29E23FB8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8.xml" /><Relationship Id="rId117" Type="http://schemas.openxmlformats.org/officeDocument/2006/relationships/font" Target="fonts/font15.fntdata" /><Relationship Id="rId21" Type="http://schemas.openxmlformats.org/officeDocument/2006/relationships/slide" Target="slides/slide3.xml" /><Relationship Id="rId42" Type="http://schemas.openxmlformats.org/officeDocument/2006/relationships/slide" Target="slides/slide24.xml" /><Relationship Id="rId47" Type="http://schemas.openxmlformats.org/officeDocument/2006/relationships/slide" Target="slides/slide29.xml" /><Relationship Id="rId63" Type="http://schemas.openxmlformats.org/officeDocument/2006/relationships/slide" Target="slides/slide45.xml" /><Relationship Id="rId68" Type="http://schemas.openxmlformats.org/officeDocument/2006/relationships/slide" Target="slides/slide50.xml" /><Relationship Id="rId84" Type="http://schemas.openxmlformats.org/officeDocument/2006/relationships/slide" Target="slides/slide66.xml" /><Relationship Id="rId89" Type="http://schemas.openxmlformats.org/officeDocument/2006/relationships/slide" Target="slides/slide71.xml" /><Relationship Id="rId112" Type="http://schemas.openxmlformats.org/officeDocument/2006/relationships/font" Target="fonts/font10.fntdata" /><Relationship Id="rId16" Type="http://schemas.openxmlformats.org/officeDocument/2006/relationships/slideMaster" Target="slideMasters/slideMaster16.xml" /><Relationship Id="rId107" Type="http://schemas.openxmlformats.org/officeDocument/2006/relationships/font" Target="fonts/font5.fntdata" /><Relationship Id="rId11" Type="http://schemas.openxmlformats.org/officeDocument/2006/relationships/slideMaster" Target="slideMasters/slideMaster11.xml" /><Relationship Id="rId32" Type="http://schemas.openxmlformats.org/officeDocument/2006/relationships/slide" Target="slides/slide14.xml" /><Relationship Id="rId37" Type="http://schemas.openxmlformats.org/officeDocument/2006/relationships/slide" Target="slides/slide19.xml" /><Relationship Id="rId53" Type="http://schemas.openxmlformats.org/officeDocument/2006/relationships/slide" Target="slides/slide35.xml" /><Relationship Id="rId58" Type="http://schemas.openxmlformats.org/officeDocument/2006/relationships/slide" Target="slides/slide40.xml" /><Relationship Id="rId74" Type="http://schemas.openxmlformats.org/officeDocument/2006/relationships/slide" Target="slides/slide56.xml" /><Relationship Id="rId79" Type="http://schemas.openxmlformats.org/officeDocument/2006/relationships/slide" Target="slides/slide61.xml" /><Relationship Id="rId102" Type="http://schemas.openxmlformats.org/officeDocument/2006/relationships/notesMaster" Target="notesMasters/notesMaster1.xml" /><Relationship Id="rId128" Type="http://schemas.openxmlformats.org/officeDocument/2006/relationships/tableStyles" Target="tableStyles.xml" /><Relationship Id="rId5" Type="http://schemas.openxmlformats.org/officeDocument/2006/relationships/slideMaster" Target="slideMasters/slideMaster5.xml" /><Relationship Id="rId61" Type="http://schemas.openxmlformats.org/officeDocument/2006/relationships/slide" Target="slides/slide43.xml" /><Relationship Id="rId82" Type="http://schemas.openxmlformats.org/officeDocument/2006/relationships/slide" Target="slides/slide64.xml" /><Relationship Id="rId90" Type="http://schemas.openxmlformats.org/officeDocument/2006/relationships/slide" Target="slides/slide72.xml" /><Relationship Id="rId95" Type="http://schemas.openxmlformats.org/officeDocument/2006/relationships/slide" Target="slides/slide77.xml" /><Relationship Id="rId19" Type="http://schemas.openxmlformats.org/officeDocument/2006/relationships/slide" Target="slides/slide1.xml" /><Relationship Id="rId14" Type="http://schemas.openxmlformats.org/officeDocument/2006/relationships/slideMaster" Target="slideMasters/slideMaster14.xml" /><Relationship Id="rId22" Type="http://schemas.openxmlformats.org/officeDocument/2006/relationships/slide" Target="slides/slide4.xml" /><Relationship Id="rId27" Type="http://schemas.openxmlformats.org/officeDocument/2006/relationships/slide" Target="slides/slide9.xml" /><Relationship Id="rId30" Type="http://schemas.openxmlformats.org/officeDocument/2006/relationships/slide" Target="slides/slide12.xml" /><Relationship Id="rId35" Type="http://schemas.openxmlformats.org/officeDocument/2006/relationships/slide" Target="slides/slide17.xml" /><Relationship Id="rId43" Type="http://schemas.openxmlformats.org/officeDocument/2006/relationships/slide" Target="slides/slide25.xml" /><Relationship Id="rId48" Type="http://schemas.openxmlformats.org/officeDocument/2006/relationships/slide" Target="slides/slide30.xml" /><Relationship Id="rId56" Type="http://schemas.openxmlformats.org/officeDocument/2006/relationships/slide" Target="slides/slide38.xml" /><Relationship Id="rId64" Type="http://schemas.openxmlformats.org/officeDocument/2006/relationships/slide" Target="slides/slide46.xml" /><Relationship Id="rId69" Type="http://schemas.openxmlformats.org/officeDocument/2006/relationships/slide" Target="slides/slide51.xml" /><Relationship Id="rId77" Type="http://schemas.openxmlformats.org/officeDocument/2006/relationships/slide" Target="slides/slide59.xml" /><Relationship Id="rId100" Type="http://schemas.openxmlformats.org/officeDocument/2006/relationships/slide" Target="slides/slide82.xml" /><Relationship Id="rId105" Type="http://schemas.openxmlformats.org/officeDocument/2006/relationships/font" Target="fonts/font3.fntdata" /><Relationship Id="rId113" Type="http://schemas.openxmlformats.org/officeDocument/2006/relationships/font" Target="fonts/font11.fntdata" /><Relationship Id="rId118" Type="http://schemas.openxmlformats.org/officeDocument/2006/relationships/font" Target="fonts/font16.fntdata" /><Relationship Id="rId126" Type="http://schemas.openxmlformats.org/officeDocument/2006/relationships/viewProps" Target="viewProps.xml" /><Relationship Id="rId8" Type="http://schemas.openxmlformats.org/officeDocument/2006/relationships/slideMaster" Target="slideMasters/slideMaster8.xml" /><Relationship Id="rId51" Type="http://schemas.openxmlformats.org/officeDocument/2006/relationships/slide" Target="slides/slide33.xml" /><Relationship Id="rId72" Type="http://schemas.openxmlformats.org/officeDocument/2006/relationships/slide" Target="slides/slide54.xml" /><Relationship Id="rId80" Type="http://schemas.openxmlformats.org/officeDocument/2006/relationships/slide" Target="slides/slide62.xml" /><Relationship Id="rId85" Type="http://schemas.openxmlformats.org/officeDocument/2006/relationships/slide" Target="slides/slide67.xml" /><Relationship Id="rId93" Type="http://schemas.openxmlformats.org/officeDocument/2006/relationships/slide" Target="slides/slide75.xml" /><Relationship Id="rId98" Type="http://schemas.openxmlformats.org/officeDocument/2006/relationships/slide" Target="slides/slide80.xml" /><Relationship Id="rId3" Type="http://schemas.openxmlformats.org/officeDocument/2006/relationships/slideMaster" Target="slideMasters/slideMaster3.xml" /><Relationship Id="rId12" Type="http://schemas.openxmlformats.org/officeDocument/2006/relationships/slideMaster" Target="slideMasters/slideMaster12.xml" /><Relationship Id="rId17" Type="http://schemas.openxmlformats.org/officeDocument/2006/relationships/slideMaster" Target="slideMasters/slideMaster17.xml" /><Relationship Id="rId25" Type="http://schemas.openxmlformats.org/officeDocument/2006/relationships/slide" Target="slides/slide7.xml" /><Relationship Id="rId33" Type="http://schemas.openxmlformats.org/officeDocument/2006/relationships/slide" Target="slides/slide15.xml" /><Relationship Id="rId38" Type="http://schemas.openxmlformats.org/officeDocument/2006/relationships/slide" Target="slides/slide20.xml" /><Relationship Id="rId46" Type="http://schemas.openxmlformats.org/officeDocument/2006/relationships/slide" Target="slides/slide28.xml" /><Relationship Id="rId59" Type="http://schemas.openxmlformats.org/officeDocument/2006/relationships/slide" Target="slides/slide41.xml" /><Relationship Id="rId67" Type="http://schemas.openxmlformats.org/officeDocument/2006/relationships/slide" Target="slides/slide49.xml" /><Relationship Id="rId103" Type="http://schemas.openxmlformats.org/officeDocument/2006/relationships/font" Target="fonts/font1.fntdata" /><Relationship Id="rId108" Type="http://schemas.openxmlformats.org/officeDocument/2006/relationships/font" Target="fonts/font6.fntdata" /><Relationship Id="rId116" Type="http://schemas.openxmlformats.org/officeDocument/2006/relationships/font" Target="fonts/font14.fntdata" /><Relationship Id="rId124" Type="http://customschemas.google.com/relationships/presentationmetadata" Target="metadata" /><Relationship Id="rId20" Type="http://schemas.openxmlformats.org/officeDocument/2006/relationships/slide" Target="slides/slide2.xml" /><Relationship Id="rId41" Type="http://schemas.openxmlformats.org/officeDocument/2006/relationships/slide" Target="slides/slide23.xml" /><Relationship Id="rId54" Type="http://schemas.openxmlformats.org/officeDocument/2006/relationships/slide" Target="slides/slide36.xml" /><Relationship Id="rId62" Type="http://schemas.openxmlformats.org/officeDocument/2006/relationships/slide" Target="slides/slide44.xml" /><Relationship Id="rId70" Type="http://schemas.openxmlformats.org/officeDocument/2006/relationships/slide" Target="slides/slide52.xml" /><Relationship Id="rId75" Type="http://schemas.openxmlformats.org/officeDocument/2006/relationships/slide" Target="slides/slide57.xml" /><Relationship Id="rId83" Type="http://schemas.openxmlformats.org/officeDocument/2006/relationships/slide" Target="slides/slide65.xml" /><Relationship Id="rId88" Type="http://schemas.openxmlformats.org/officeDocument/2006/relationships/slide" Target="slides/slide70.xml" /><Relationship Id="rId91" Type="http://schemas.openxmlformats.org/officeDocument/2006/relationships/slide" Target="slides/slide73.xml" /><Relationship Id="rId96" Type="http://schemas.openxmlformats.org/officeDocument/2006/relationships/slide" Target="slides/slide78.xml" /><Relationship Id="rId111" Type="http://schemas.openxmlformats.org/officeDocument/2006/relationships/font" Target="fonts/font9.fntdata" /><Relationship Id="rId1" Type="http://schemas.openxmlformats.org/officeDocument/2006/relationships/slideMaster" Target="slideMasters/slideMaster1.xml" /><Relationship Id="rId6" Type="http://schemas.openxmlformats.org/officeDocument/2006/relationships/slideMaster" Target="slideMasters/slideMaster6.xml" /><Relationship Id="rId15" Type="http://schemas.openxmlformats.org/officeDocument/2006/relationships/slideMaster" Target="slideMasters/slideMaster15.xml" /><Relationship Id="rId23" Type="http://schemas.openxmlformats.org/officeDocument/2006/relationships/slide" Target="slides/slide5.xml" /><Relationship Id="rId28" Type="http://schemas.openxmlformats.org/officeDocument/2006/relationships/slide" Target="slides/slide10.xml" /><Relationship Id="rId36" Type="http://schemas.openxmlformats.org/officeDocument/2006/relationships/slide" Target="slides/slide18.xml" /><Relationship Id="rId49" Type="http://schemas.openxmlformats.org/officeDocument/2006/relationships/slide" Target="slides/slide31.xml" /><Relationship Id="rId57" Type="http://schemas.openxmlformats.org/officeDocument/2006/relationships/slide" Target="slides/slide39.xml" /><Relationship Id="rId106" Type="http://schemas.openxmlformats.org/officeDocument/2006/relationships/font" Target="fonts/font4.fntdata" /><Relationship Id="rId114" Type="http://schemas.openxmlformats.org/officeDocument/2006/relationships/font" Target="fonts/font12.fntdata" /><Relationship Id="rId119" Type="http://schemas.openxmlformats.org/officeDocument/2006/relationships/font" Target="fonts/font17.fntdata" /><Relationship Id="rId127" Type="http://schemas.openxmlformats.org/officeDocument/2006/relationships/theme" Target="theme/theme1.xml" /><Relationship Id="rId10" Type="http://schemas.openxmlformats.org/officeDocument/2006/relationships/slideMaster" Target="slideMasters/slideMaster10.xml" /><Relationship Id="rId31" Type="http://schemas.openxmlformats.org/officeDocument/2006/relationships/slide" Target="slides/slide13.xml" /><Relationship Id="rId44" Type="http://schemas.openxmlformats.org/officeDocument/2006/relationships/slide" Target="slides/slide26.xml" /><Relationship Id="rId52" Type="http://schemas.openxmlformats.org/officeDocument/2006/relationships/slide" Target="slides/slide34.xml" /><Relationship Id="rId60" Type="http://schemas.openxmlformats.org/officeDocument/2006/relationships/slide" Target="slides/slide42.xml" /><Relationship Id="rId65" Type="http://schemas.openxmlformats.org/officeDocument/2006/relationships/slide" Target="slides/slide47.xml" /><Relationship Id="rId73" Type="http://schemas.openxmlformats.org/officeDocument/2006/relationships/slide" Target="slides/slide55.xml" /><Relationship Id="rId78" Type="http://schemas.openxmlformats.org/officeDocument/2006/relationships/slide" Target="slides/slide60.xml" /><Relationship Id="rId81" Type="http://schemas.openxmlformats.org/officeDocument/2006/relationships/slide" Target="slides/slide63.xml" /><Relationship Id="rId86" Type="http://schemas.openxmlformats.org/officeDocument/2006/relationships/slide" Target="slides/slide68.xml" /><Relationship Id="rId94" Type="http://schemas.openxmlformats.org/officeDocument/2006/relationships/slide" Target="slides/slide76.xml" /><Relationship Id="rId99" Type="http://schemas.openxmlformats.org/officeDocument/2006/relationships/slide" Target="slides/slide81.xml" /><Relationship Id="rId101" Type="http://schemas.openxmlformats.org/officeDocument/2006/relationships/slide" Target="slides/slide83.xml" /><Relationship Id="rId4" Type="http://schemas.openxmlformats.org/officeDocument/2006/relationships/slideMaster" Target="slideMasters/slideMaster4.xml" /><Relationship Id="rId9" Type="http://schemas.openxmlformats.org/officeDocument/2006/relationships/slideMaster" Target="slideMasters/slideMaster9.xml" /><Relationship Id="rId13" Type="http://schemas.openxmlformats.org/officeDocument/2006/relationships/slideMaster" Target="slideMasters/slideMaster13.xml" /><Relationship Id="rId18" Type="http://schemas.openxmlformats.org/officeDocument/2006/relationships/slideMaster" Target="slideMasters/slideMaster18.xml" /><Relationship Id="rId39" Type="http://schemas.openxmlformats.org/officeDocument/2006/relationships/slide" Target="slides/slide21.xml" /><Relationship Id="rId109" Type="http://schemas.openxmlformats.org/officeDocument/2006/relationships/font" Target="fonts/font7.fntdata" /><Relationship Id="rId34" Type="http://schemas.openxmlformats.org/officeDocument/2006/relationships/slide" Target="slides/slide16.xml" /><Relationship Id="rId50" Type="http://schemas.openxmlformats.org/officeDocument/2006/relationships/slide" Target="slides/slide32.xml" /><Relationship Id="rId55" Type="http://schemas.openxmlformats.org/officeDocument/2006/relationships/slide" Target="slides/slide37.xml" /><Relationship Id="rId76" Type="http://schemas.openxmlformats.org/officeDocument/2006/relationships/slide" Target="slides/slide58.xml" /><Relationship Id="rId97" Type="http://schemas.openxmlformats.org/officeDocument/2006/relationships/slide" Target="slides/slide79.xml" /><Relationship Id="rId104" Type="http://schemas.openxmlformats.org/officeDocument/2006/relationships/font" Target="fonts/font2.fntdata" /><Relationship Id="rId120" Type="http://schemas.openxmlformats.org/officeDocument/2006/relationships/font" Target="fonts/font18.fntdata" /><Relationship Id="rId125" Type="http://schemas.openxmlformats.org/officeDocument/2006/relationships/presProps" Target="presProps.xml" /><Relationship Id="rId7" Type="http://schemas.openxmlformats.org/officeDocument/2006/relationships/slideMaster" Target="slideMasters/slideMaster7.xml" /><Relationship Id="rId71" Type="http://schemas.openxmlformats.org/officeDocument/2006/relationships/slide" Target="slides/slide53.xml" /><Relationship Id="rId92" Type="http://schemas.openxmlformats.org/officeDocument/2006/relationships/slide" Target="slides/slide74.xml" /><Relationship Id="rId2" Type="http://schemas.openxmlformats.org/officeDocument/2006/relationships/slideMaster" Target="slideMasters/slideMaster2.xml" /><Relationship Id="rId29" Type="http://schemas.openxmlformats.org/officeDocument/2006/relationships/slide" Target="slides/slide11.xml" /><Relationship Id="rId24" Type="http://schemas.openxmlformats.org/officeDocument/2006/relationships/slide" Target="slides/slide6.xml" /><Relationship Id="rId40" Type="http://schemas.openxmlformats.org/officeDocument/2006/relationships/slide" Target="slides/slide22.xml" /><Relationship Id="rId45" Type="http://schemas.openxmlformats.org/officeDocument/2006/relationships/slide" Target="slides/slide27.xml" /><Relationship Id="rId66" Type="http://schemas.openxmlformats.org/officeDocument/2006/relationships/slide" Target="slides/slide48.xml" /><Relationship Id="rId87" Type="http://schemas.openxmlformats.org/officeDocument/2006/relationships/slide" Target="slides/slide69.xml" /><Relationship Id="rId110" Type="http://schemas.openxmlformats.org/officeDocument/2006/relationships/font" Target="fonts/font8.fntdata" /><Relationship Id="rId115" Type="http://schemas.openxmlformats.org/officeDocument/2006/relationships/font" Target="fonts/font13.fntdata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 /><Relationship Id="rId1" Type="http://schemas.openxmlformats.org/officeDocument/2006/relationships/notesMaster" Target="../notesMasters/notesMaster1.xml" 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 /><Relationship Id="rId1" Type="http://schemas.openxmlformats.org/officeDocument/2006/relationships/notesMaster" Target="../notesMasters/notesMaster1.xml" 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 /><Relationship Id="rId1" Type="http://schemas.openxmlformats.org/officeDocument/2006/relationships/notesMaster" Target="../notesMasters/notesMaster1.xml" 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 /><Relationship Id="rId1" Type="http://schemas.openxmlformats.org/officeDocument/2006/relationships/notesMaster" Target="../notesMasters/notesMaster1.xml" 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 /><Relationship Id="rId1" Type="http://schemas.openxmlformats.org/officeDocument/2006/relationships/notesMaster" Target="../notesMasters/notesMaster1.xml" 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 /><Relationship Id="rId1" Type="http://schemas.openxmlformats.org/officeDocument/2006/relationships/notesMaster" Target="../notesMasters/notesMaster1.xml" 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 /><Relationship Id="rId1" Type="http://schemas.openxmlformats.org/officeDocument/2006/relationships/notesMaster" Target="../notesMasters/notesMaster1.xml" 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 /><Relationship Id="rId1" Type="http://schemas.openxmlformats.org/officeDocument/2006/relationships/notesMaster" Target="../notesMasters/notesMaster1.xml" 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 /><Relationship Id="rId1" Type="http://schemas.openxmlformats.org/officeDocument/2006/relationships/notesMaster" Target="../notesMasters/notesMaster1.xml" 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 /><Relationship Id="rId1" Type="http://schemas.openxmlformats.org/officeDocument/2006/relationships/notesMaster" Target="../notesMasters/notesMaster1.xml" 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 /><Relationship Id="rId1" Type="http://schemas.openxmlformats.org/officeDocument/2006/relationships/notesMaster" Target="../notesMasters/notesMaster1.xml" 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 /><Relationship Id="rId1" Type="http://schemas.openxmlformats.org/officeDocument/2006/relationships/notesMaster" Target="../notesMasters/notesMaster1.xml" 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 /><Relationship Id="rId1" Type="http://schemas.openxmlformats.org/officeDocument/2006/relationships/notesMaster" Target="../notesMasters/notesMaster1.xml" 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 /><Relationship Id="rId1" Type="http://schemas.openxmlformats.org/officeDocument/2006/relationships/notesMaster" Target="../notesMasters/notesMaster1.xml" 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 /><Relationship Id="rId1" Type="http://schemas.openxmlformats.org/officeDocument/2006/relationships/notesMaster" Target="../notesMasters/notesMaster1.xml" 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 /><Relationship Id="rId1" Type="http://schemas.openxmlformats.org/officeDocument/2006/relationships/notesMaster" Target="../notesMasters/notesMaster1.xml" 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 /><Relationship Id="rId1" Type="http://schemas.openxmlformats.org/officeDocument/2006/relationships/notesMaster" Target="../notesMasters/notesMaster1.xml" 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 /><Relationship Id="rId1" Type="http://schemas.openxmlformats.org/officeDocument/2006/relationships/notesMaster" Target="../notesMasters/notesMaster1.xml" 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 /><Relationship Id="rId1" Type="http://schemas.openxmlformats.org/officeDocument/2006/relationships/notesMaster" Target="../notesMasters/notesMaster1.xml" 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 /><Relationship Id="rId1" Type="http://schemas.openxmlformats.org/officeDocument/2006/relationships/notesMaster" Target="../notesMasters/notesMaster1.xml" 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 /><Relationship Id="rId1" Type="http://schemas.openxmlformats.org/officeDocument/2006/relationships/notesMaster" Target="../notesMasters/notesMaster1.xml" 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 /><Relationship Id="rId1" Type="http://schemas.openxmlformats.org/officeDocument/2006/relationships/notesMaster" Target="../notesMasters/notesMaster1.xml" 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 /><Relationship Id="rId1" Type="http://schemas.openxmlformats.org/officeDocument/2006/relationships/notesMaster" Target="../notesMasters/notesMaster1.xml" 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 /><Relationship Id="rId1" Type="http://schemas.openxmlformats.org/officeDocument/2006/relationships/notesMaster" Target="../notesMasters/notesMaster1.xml" 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 /><Relationship Id="rId1" Type="http://schemas.openxmlformats.org/officeDocument/2006/relationships/notesMaster" Target="../notesMasters/notesMaster1.xml" 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 /><Relationship Id="rId1" Type="http://schemas.openxmlformats.org/officeDocument/2006/relationships/notesMaster" Target="../notesMasters/notesMaster1.xml" 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 /><Relationship Id="rId1" Type="http://schemas.openxmlformats.org/officeDocument/2006/relationships/notesMaster" Target="../notesMasters/notesMaster1.xml" 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 /><Relationship Id="rId1" Type="http://schemas.openxmlformats.org/officeDocument/2006/relationships/notesMaster" Target="../notesMasters/notesMaster1.xml" 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 /><Relationship Id="rId1" Type="http://schemas.openxmlformats.org/officeDocument/2006/relationships/notesMaster" Target="../notesMasters/notesMaster1.xml" 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 /><Relationship Id="rId1" Type="http://schemas.openxmlformats.org/officeDocument/2006/relationships/notesMaster" Target="../notesMasters/notesMaster1.xml" 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 /><Relationship Id="rId1" Type="http://schemas.openxmlformats.org/officeDocument/2006/relationships/notesMaster" Target="../notesMasters/notesMaster1.xml" 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 /><Relationship Id="rId1" Type="http://schemas.openxmlformats.org/officeDocument/2006/relationships/notesMaster" Target="../notesMasters/notesMaster1.xml" 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 /><Relationship Id="rId1" Type="http://schemas.openxmlformats.org/officeDocument/2006/relationships/notesMaster" Target="../notesMasters/notesMaster1.xml" 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 /><Relationship Id="rId1" Type="http://schemas.openxmlformats.org/officeDocument/2006/relationships/notesMaster" Target="../notesMasters/notesMaster1.xml" 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 /><Relationship Id="rId1" Type="http://schemas.openxmlformats.org/officeDocument/2006/relationships/notesMaster" Target="../notesMasters/notesMaster1.xml" 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 /><Relationship Id="rId1" Type="http://schemas.openxmlformats.org/officeDocument/2006/relationships/notesMaster" Target="../notesMasters/notesMaster1.xml" 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 /><Relationship Id="rId1" Type="http://schemas.openxmlformats.org/officeDocument/2006/relationships/notesMaster" Target="../notesMasters/notesMaster1.xml" 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 /><Relationship Id="rId1" Type="http://schemas.openxmlformats.org/officeDocument/2006/relationships/notesMaster" Target="../notesMasters/notesMaster1.xml" 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 /><Relationship Id="rId1" Type="http://schemas.openxmlformats.org/officeDocument/2006/relationships/notesMaster" Target="../notesMasters/notesMaster1.xml" 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 /><Relationship Id="rId1" Type="http://schemas.openxmlformats.org/officeDocument/2006/relationships/notesMaster" Target="../notesMasters/notesMaster1.xml" 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 /><Relationship Id="rId1" Type="http://schemas.openxmlformats.org/officeDocument/2006/relationships/notesMaster" Target="../notesMasters/notesMaster1.xml" 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 /><Relationship Id="rId1" Type="http://schemas.openxmlformats.org/officeDocument/2006/relationships/notesMaster" Target="../notesMasters/notesMaster1.xml" 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 /><Relationship Id="rId1" Type="http://schemas.openxmlformats.org/officeDocument/2006/relationships/notesMaster" Target="../notesMasters/notesMaster1.xml" 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 /><Relationship Id="rId1" Type="http://schemas.openxmlformats.org/officeDocument/2006/relationships/notesMaster" Target="../notesMasters/notesMaster1.xml" 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 /><Relationship Id="rId1" Type="http://schemas.openxmlformats.org/officeDocument/2006/relationships/notesMaster" Target="../notesMasters/notesMaster1.xml" 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 /><Relationship Id="rId1" Type="http://schemas.openxmlformats.org/officeDocument/2006/relationships/notesMaster" Target="../notesMasters/notesMaster1.xml" 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 /><Relationship Id="rId1" Type="http://schemas.openxmlformats.org/officeDocument/2006/relationships/notesMaster" Target="../notesMasters/notesMaster1.xml" 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 /><Relationship Id="rId1" Type="http://schemas.openxmlformats.org/officeDocument/2006/relationships/notesMaster" Target="../notesMasters/notesMaster1.xml" 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 /><Relationship Id="rId1" Type="http://schemas.openxmlformats.org/officeDocument/2006/relationships/notesMaster" Target="../notesMasters/notesMaster1.xml" 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 /><Relationship Id="rId1" Type="http://schemas.openxmlformats.org/officeDocument/2006/relationships/notesMaster" Target="../notesMasters/notesMaster1.xml" 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7" name="Google Shape;48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67" name="Google Shape;6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79" name="Google Shape;6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91" name="Google Shape;69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03" name="Google Shape;70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15" name="Google Shape;71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27" name="Google Shape;72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38" name="Google Shape;73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71" name="Google Shape;77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04" name="Google Shape;80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13" name="Google Shape;5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1" name="Google Shape;1281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4" name="Google Shape;1374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6" name="Google Shape;1396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7" name="Google Shape;1407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8" name="Google Shape;1418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0" name="Google Shape;1440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9" name="Google Shape;1469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8" name="Google Shape;1478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7" name="Google Shape;1507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9" name="Google Shape;1549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5" name="Google Shape;1585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9" name="Google Shape;1609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8" name="Google Shape;1668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p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0" name="Google Shape;1700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p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9" name="Google Shape;1729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p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0" name="Google Shape;1790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0" name="Google Shape;1810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p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8" name="Google Shape;1868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1" name="Google Shape;1881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p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3" name="Google Shape;1893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3" name="Google Shape;1903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p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1" name="Google Shape;1951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p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1" name="Google Shape;1961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47" name="Google Shape;64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 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 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 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 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 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 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 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 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 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 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 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 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 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 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13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" name="Google Shape;81;p1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9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9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9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9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9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9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9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9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9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0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10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10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0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0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9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9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9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9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0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10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0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0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0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10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0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0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0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10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10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0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0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0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0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10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0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0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0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" name="Google Shape;209;p10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0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10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1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5" name="Google Shape;215;p1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1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3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3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1" name="Google Shape;221;p1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1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1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7" name="Google Shape;227;p13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8" name="Google Shape;228;p1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1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3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13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34" name="Google Shape;234;p13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5" name="Google Shape;235;p13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36" name="Google Shape;236;p13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" name="Google Shape;237;p1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1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1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1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1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1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1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1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14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52" name="Google Shape;252;p14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3" name="Google Shape;253;p1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1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1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14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59" name="Google Shape;259;p14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60" name="Google Shape;260;p1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1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14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6" name="Google Shape;266;p1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1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1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4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4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2" name="Google Shape;272;p1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1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1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4" name="Google Shape;284;p1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1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1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11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0" name="Google Shape;290;p1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1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1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1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2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12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0" name="Google Shape;300;p1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1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1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1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6" name="Google Shape;306;p14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7" name="Google Shape;307;p1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1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1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4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14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13" name="Google Shape;313;p14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4" name="Google Shape;314;p14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15" name="Google Shape;315;p14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6" name="Google Shape;316;p1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1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1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1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1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1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4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14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27" name="Google Shape;327;p14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28" name="Google Shape;328;p1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1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1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4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14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14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35" name="Google Shape;335;p1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1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1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14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1" name="Google Shape;341;p1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1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1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5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15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7" name="Google Shape;347;p1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1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1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1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9" name="Google Shape;359;p1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1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1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1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1" name="Google Shape;371;p1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1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1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1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3" name="Google Shape;383;p1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1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1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1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5" name="Google Shape;395;p1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1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1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5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15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01" name="Google Shape;401;p1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1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1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15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07" name="Google Shape;407;p1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1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1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8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6" name="Google Shape;46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15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3" name="Google Shape;413;p15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4" name="Google Shape;414;p1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1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1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15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0" name="Google Shape;420;p15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1" name="Google Shape;421;p15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2" name="Google Shape;422;p15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3" name="Google Shape;423;p1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1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1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1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1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1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1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1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5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15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38" name="Google Shape;438;p15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39" name="Google Shape;439;p1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1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p1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5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15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p15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46" name="Google Shape;446;p1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15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1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15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2" name="Google Shape;452;p15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1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4" name="Google Shape;454;p1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6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16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8" name="Google Shape;458;p16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16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0" name="Google Shape;460;p1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1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0" name="Google Shape;470;p1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1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1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2" name="Google Shape;482;p1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1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1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12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2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12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12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12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13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1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 /><Relationship Id="rId1" Type="http://schemas.openxmlformats.org/officeDocument/2006/relationships/slideLayout" Target="../slideLayouts/slideLayout1.xml" 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 /><Relationship Id="rId1" Type="http://schemas.openxmlformats.org/officeDocument/2006/relationships/slideLayout" Target="../slideLayouts/slideLayout21.xml" 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 /><Relationship Id="rId3" Type="http://schemas.openxmlformats.org/officeDocument/2006/relationships/slideLayout" Target="../slideLayouts/slideLayout24.xml" /><Relationship Id="rId7" Type="http://schemas.openxmlformats.org/officeDocument/2006/relationships/slideLayout" Target="../slideLayouts/slideLayout28.xml" /><Relationship Id="rId12" Type="http://schemas.openxmlformats.org/officeDocument/2006/relationships/theme" Target="../theme/theme11.xml" /><Relationship Id="rId2" Type="http://schemas.openxmlformats.org/officeDocument/2006/relationships/slideLayout" Target="../slideLayouts/slideLayout23.xml" /><Relationship Id="rId1" Type="http://schemas.openxmlformats.org/officeDocument/2006/relationships/slideLayout" Target="../slideLayouts/slideLayout22.xml" /><Relationship Id="rId6" Type="http://schemas.openxmlformats.org/officeDocument/2006/relationships/slideLayout" Target="../slideLayouts/slideLayout27.xml" /><Relationship Id="rId11" Type="http://schemas.openxmlformats.org/officeDocument/2006/relationships/slideLayout" Target="../slideLayouts/slideLayout32.xml" /><Relationship Id="rId5" Type="http://schemas.openxmlformats.org/officeDocument/2006/relationships/slideLayout" Target="../slideLayouts/slideLayout26.xml" /><Relationship Id="rId10" Type="http://schemas.openxmlformats.org/officeDocument/2006/relationships/slideLayout" Target="../slideLayouts/slideLayout31.xml" /><Relationship Id="rId4" Type="http://schemas.openxmlformats.org/officeDocument/2006/relationships/slideLayout" Target="../slideLayouts/slideLayout25.xml" /><Relationship Id="rId9" Type="http://schemas.openxmlformats.org/officeDocument/2006/relationships/slideLayout" Target="../slideLayouts/slideLayout30.xml" 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 /><Relationship Id="rId3" Type="http://schemas.openxmlformats.org/officeDocument/2006/relationships/slideLayout" Target="../slideLayouts/slideLayout35.xml" /><Relationship Id="rId7" Type="http://schemas.openxmlformats.org/officeDocument/2006/relationships/slideLayout" Target="../slideLayouts/slideLayout39.xml" /><Relationship Id="rId12" Type="http://schemas.openxmlformats.org/officeDocument/2006/relationships/theme" Target="../theme/theme12.xml" /><Relationship Id="rId2" Type="http://schemas.openxmlformats.org/officeDocument/2006/relationships/slideLayout" Target="../slideLayouts/slideLayout34.xml" /><Relationship Id="rId1" Type="http://schemas.openxmlformats.org/officeDocument/2006/relationships/slideLayout" Target="../slideLayouts/slideLayout33.xml" /><Relationship Id="rId6" Type="http://schemas.openxmlformats.org/officeDocument/2006/relationships/slideLayout" Target="../slideLayouts/slideLayout38.xml" /><Relationship Id="rId11" Type="http://schemas.openxmlformats.org/officeDocument/2006/relationships/slideLayout" Target="../slideLayouts/slideLayout43.xml" /><Relationship Id="rId5" Type="http://schemas.openxmlformats.org/officeDocument/2006/relationships/slideLayout" Target="../slideLayouts/slideLayout37.xml" /><Relationship Id="rId10" Type="http://schemas.openxmlformats.org/officeDocument/2006/relationships/slideLayout" Target="../slideLayouts/slideLayout42.xml" /><Relationship Id="rId4" Type="http://schemas.openxmlformats.org/officeDocument/2006/relationships/slideLayout" Target="../slideLayouts/slideLayout36.xml" /><Relationship Id="rId9" Type="http://schemas.openxmlformats.org/officeDocument/2006/relationships/slideLayout" Target="../slideLayouts/slideLayout41.xml" 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 /><Relationship Id="rId1" Type="http://schemas.openxmlformats.org/officeDocument/2006/relationships/slideLayout" Target="../slideLayouts/slideLayout44.xml" 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 /><Relationship Id="rId1" Type="http://schemas.openxmlformats.org/officeDocument/2006/relationships/slideLayout" Target="../slideLayouts/slideLayout45.xml" 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 /><Relationship Id="rId1" Type="http://schemas.openxmlformats.org/officeDocument/2006/relationships/slideLayout" Target="../slideLayouts/slideLayout46.xml" 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 /><Relationship Id="rId3" Type="http://schemas.openxmlformats.org/officeDocument/2006/relationships/slideLayout" Target="../slideLayouts/slideLayout49.xml" /><Relationship Id="rId7" Type="http://schemas.openxmlformats.org/officeDocument/2006/relationships/slideLayout" Target="../slideLayouts/slideLayout53.xml" /><Relationship Id="rId12" Type="http://schemas.openxmlformats.org/officeDocument/2006/relationships/theme" Target="../theme/theme16.xml" /><Relationship Id="rId2" Type="http://schemas.openxmlformats.org/officeDocument/2006/relationships/slideLayout" Target="../slideLayouts/slideLayout48.xml" /><Relationship Id="rId1" Type="http://schemas.openxmlformats.org/officeDocument/2006/relationships/slideLayout" Target="../slideLayouts/slideLayout47.xml" /><Relationship Id="rId6" Type="http://schemas.openxmlformats.org/officeDocument/2006/relationships/slideLayout" Target="../slideLayouts/slideLayout52.xml" /><Relationship Id="rId11" Type="http://schemas.openxmlformats.org/officeDocument/2006/relationships/slideLayout" Target="../slideLayouts/slideLayout57.xml" /><Relationship Id="rId5" Type="http://schemas.openxmlformats.org/officeDocument/2006/relationships/slideLayout" Target="../slideLayouts/slideLayout51.xml" /><Relationship Id="rId10" Type="http://schemas.openxmlformats.org/officeDocument/2006/relationships/slideLayout" Target="../slideLayouts/slideLayout56.xml" /><Relationship Id="rId4" Type="http://schemas.openxmlformats.org/officeDocument/2006/relationships/slideLayout" Target="../slideLayouts/slideLayout50.xml" /><Relationship Id="rId9" Type="http://schemas.openxmlformats.org/officeDocument/2006/relationships/slideLayout" Target="../slideLayouts/slideLayout55.xml" 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 /><Relationship Id="rId1" Type="http://schemas.openxmlformats.org/officeDocument/2006/relationships/slideLayout" Target="../slideLayouts/slideLayout58.xml" 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 /><Relationship Id="rId1" Type="http://schemas.openxmlformats.org/officeDocument/2006/relationships/slideLayout" Target="../slideLayouts/slideLayout59.xml" 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 /><Relationship Id="rId3" Type="http://schemas.openxmlformats.org/officeDocument/2006/relationships/slideLayout" Target="../slideLayouts/slideLayout4.xml" /><Relationship Id="rId7" Type="http://schemas.openxmlformats.org/officeDocument/2006/relationships/slideLayout" Target="../slideLayouts/slideLayout8.xml" /><Relationship Id="rId12" Type="http://schemas.openxmlformats.org/officeDocument/2006/relationships/theme" Target="../theme/theme2.xml" /><Relationship Id="rId2" Type="http://schemas.openxmlformats.org/officeDocument/2006/relationships/slideLayout" Target="../slideLayouts/slideLayout3.xml" /><Relationship Id="rId1" Type="http://schemas.openxmlformats.org/officeDocument/2006/relationships/slideLayout" Target="../slideLayouts/slideLayout2.xml" /><Relationship Id="rId6" Type="http://schemas.openxmlformats.org/officeDocument/2006/relationships/slideLayout" Target="../slideLayouts/slideLayout7.xml" /><Relationship Id="rId11" Type="http://schemas.openxmlformats.org/officeDocument/2006/relationships/slideLayout" Target="../slideLayouts/slideLayout12.xml" /><Relationship Id="rId5" Type="http://schemas.openxmlformats.org/officeDocument/2006/relationships/slideLayout" Target="../slideLayouts/slideLayout6.xml" /><Relationship Id="rId10" Type="http://schemas.openxmlformats.org/officeDocument/2006/relationships/slideLayout" Target="../slideLayouts/slideLayout11.xml" /><Relationship Id="rId4" Type="http://schemas.openxmlformats.org/officeDocument/2006/relationships/slideLayout" Target="../slideLayouts/slideLayout5.xml" /><Relationship Id="rId9" Type="http://schemas.openxmlformats.org/officeDocument/2006/relationships/slideLayout" Target="../slideLayouts/slideLayout10.xml" 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 /><Relationship Id="rId1" Type="http://schemas.openxmlformats.org/officeDocument/2006/relationships/slideLayout" Target="../slideLayouts/slideLayout13.xml" 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 /><Relationship Id="rId1" Type="http://schemas.openxmlformats.org/officeDocument/2006/relationships/slideLayout" Target="../slideLayouts/slideLayout14.xml" 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 /><Relationship Id="rId2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5.xml" 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 /><Relationship Id="rId1" Type="http://schemas.openxmlformats.org/officeDocument/2006/relationships/slideLayout" Target="../slideLayouts/slideLayout17.xml" 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 /><Relationship Id="rId1" Type="http://schemas.openxmlformats.org/officeDocument/2006/relationships/slideLayout" Target="../slideLayouts/slideLayout18.xml" 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 /><Relationship Id="rId1" Type="http://schemas.openxmlformats.org/officeDocument/2006/relationships/slideLayout" Target="../slideLayouts/slideLayout19.xml" 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 /><Relationship Id="rId1" Type="http://schemas.openxmlformats.org/officeDocument/2006/relationships/slideLayout" Target="../slideLayouts/slideLayout20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aramond"/>
              <a:buNone/>
              <a:defRPr sz="4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0" name="Google Shape;190;p10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91" name="Google Shape;191;p10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92" name="Google Shape;192;p10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93" name="Google Shape;193;p10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2" name="Google Shape;202;p10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3" name="Google Shape;203;p10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4" name="Google Shape;204;p10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5" name="Google Shape;205;p10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7" name="Google Shape;277;p1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8" name="Google Shape;278;p1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9" name="Google Shape;279;p1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0" name="Google Shape;280;p1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aramond"/>
              <a:buNone/>
              <a:defRPr sz="4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2" name="Google Shape;352;p1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53" name="Google Shape;353;p1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54" name="Google Shape;354;p1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55" name="Google Shape;355;p1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4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aramond"/>
              <a:buNone/>
              <a:defRPr sz="44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4" name="Google Shape;364;p1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65" name="Google Shape;365;p1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66" name="Google Shape;366;p1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67" name="Google Shape;367;p1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6" name="Google Shape;376;p1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7" name="Google Shape;377;p1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8" name="Google Shape;378;p1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9" name="Google Shape;379;p1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8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8" name="Google Shape;388;p1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9" name="Google Shape;389;p1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0" name="Google Shape;390;p1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1" name="Google Shape;391;p1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3" name="Google Shape;463;p1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4" name="Google Shape;464;p1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5" name="Google Shape;465;p1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6" name="Google Shape;466;p1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2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5" name="Google Shape;475;p1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6" name="Google Shape;476;p1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7" name="Google Shape;477;p1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8" name="Google Shape;478;p1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4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8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8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8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8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9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9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9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9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9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2" name="Google Shape;122;p9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9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9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9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1" name="Google Shape;141;p9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2" name="Google Shape;142;p9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p9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4" name="Google Shape;144;p9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3" name="Google Shape;153;p9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4" name="Google Shape;154;p9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5" name="Google Shape;155;p9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6" name="Google Shape;156;p9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5" name="Google Shape;165;p10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6" name="Google Shape;166;p10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7" name="Google Shape;167;p10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8" name="Google Shape;168;p10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7" name="Google Shape;177;p10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8" name="Google Shape;178;p10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9" name="Google Shape;179;p10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0" name="Google Shape;180;p10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3.xml" /><Relationship Id="rId6" Type="http://schemas.openxmlformats.org/officeDocument/2006/relationships/hyperlink" Target="https://docs.google.com/forms/d/10XJKgFck4U_s-yubMYrMh16eDr9WCGiW1aQGDUmPckM/edit?ts=60815b09&amp;gxids=7628#responses" TargetMode="External" /><Relationship Id="rId5" Type="http://schemas.openxmlformats.org/officeDocument/2006/relationships/hyperlink" Target="https://forms.gle/kaPkqEGj7gbnMpXX9" TargetMode="External" /><Relationship Id="rId4" Type="http://schemas.openxmlformats.org/officeDocument/2006/relationships/image" Target="../media/image27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13.xml" /><Relationship Id="rId5" Type="http://schemas.openxmlformats.org/officeDocument/2006/relationships/image" Target="../media/image3.png" /><Relationship Id="rId4" Type="http://schemas.openxmlformats.org/officeDocument/2006/relationships/image" Target="../media/image29.pn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13.xml" /><Relationship Id="rId5" Type="http://schemas.openxmlformats.org/officeDocument/2006/relationships/image" Target="../media/image3.png" /><Relationship Id="rId4" Type="http://schemas.openxmlformats.org/officeDocument/2006/relationships/image" Target="../media/image31.pn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13.xml" /><Relationship Id="rId5" Type="http://schemas.openxmlformats.org/officeDocument/2006/relationships/image" Target="../media/image3.png" /><Relationship Id="rId4" Type="http://schemas.openxmlformats.org/officeDocument/2006/relationships/image" Target="../media/image33.pn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 /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13.xml" /><Relationship Id="rId5" Type="http://schemas.openxmlformats.org/officeDocument/2006/relationships/image" Target="../media/image3.png" /><Relationship Id="rId4" Type="http://schemas.openxmlformats.org/officeDocument/2006/relationships/image" Target="../media/image35.png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13.xml" /><Relationship Id="rId4" Type="http://schemas.openxmlformats.org/officeDocument/2006/relationships/image" Target="../media/image36.png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13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37.png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8.xml" /><Relationship Id="rId1" Type="http://schemas.openxmlformats.org/officeDocument/2006/relationships/slideLayout" Target="../slideLayouts/slideLayout13.xml" 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 /><Relationship Id="rId3" Type="http://schemas.openxmlformats.org/officeDocument/2006/relationships/image" Target="../media/image38.png" /><Relationship Id="rId7" Type="http://schemas.openxmlformats.org/officeDocument/2006/relationships/image" Target="../media/image41.png" /><Relationship Id="rId2" Type="http://schemas.openxmlformats.org/officeDocument/2006/relationships/notesSlide" Target="../notesSlides/notesSlide19.xml" /><Relationship Id="rId1" Type="http://schemas.openxmlformats.org/officeDocument/2006/relationships/slideLayout" Target="../slideLayouts/slideLayout13.xml" /><Relationship Id="rId6" Type="http://schemas.openxmlformats.org/officeDocument/2006/relationships/image" Target="../media/image40.png" /><Relationship Id="rId11" Type="http://schemas.openxmlformats.org/officeDocument/2006/relationships/image" Target="../media/image3.png" /><Relationship Id="rId5" Type="http://schemas.openxmlformats.org/officeDocument/2006/relationships/image" Target="../media/image39.png" /><Relationship Id="rId10" Type="http://schemas.openxmlformats.org/officeDocument/2006/relationships/image" Target="../media/image44.png" /><Relationship Id="rId4" Type="http://schemas.openxmlformats.org/officeDocument/2006/relationships/image" Target="../media/image5.png" /><Relationship Id="rId9" Type="http://schemas.openxmlformats.org/officeDocument/2006/relationships/image" Target="../media/image43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 /><Relationship Id="rId2" Type="http://schemas.openxmlformats.org/officeDocument/2006/relationships/notesSlide" Target="../notesSlides/notesSlide20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3.png" /><Relationship Id="rId5" Type="http://schemas.openxmlformats.org/officeDocument/2006/relationships/image" Target="../media/image47.png" /><Relationship Id="rId4" Type="http://schemas.openxmlformats.org/officeDocument/2006/relationships/image" Target="../media/image46.png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 /><Relationship Id="rId2" Type="http://schemas.openxmlformats.org/officeDocument/2006/relationships/notesSlide" Target="../notesSlides/notesSlide21.xml" /><Relationship Id="rId1" Type="http://schemas.openxmlformats.org/officeDocument/2006/relationships/slideLayout" Target="../slideLayouts/slideLayout15.xml" /><Relationship Id="rId5" Type="http://schemas.openxmlformats.org/officeDocument/2006/relationships/image" Target="../media/image3.png" /><Relationship Id="rId4" Type="http://schemas.openxmlformats.org/officeDocument/2006/relationships/hyperlink" Target="https://drive.google.com/drive/folders/1KNwMuAZsiyvSp__9tyscGPEkqjXcYnfl?usp=sharing" TargetMode="External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22.xml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49.png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23.xml" /><Relationship Id="rId1" Type="http://schemas.openxmlformats.org/officeDocument/2006/relationships/slideLayout" Target="../slideLayouts/slideLayout15.xml" /><Relationship Id="rId4" Type="http://schemas.openxmlformats.org/officeDocument/2006/relationships/image" Target="../media/image50.png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 /><Relationship Id="rId2" Type="http://schemas.openxmlformats.org/officeDocument/2006/relationships/notesSlide" Target="../notesSlides/notesSlide24.xml" /><Relationship Id="rId1" Type="http://schemas.openxmlformats.org/officeDocument/2006/relationships/slideLayout" Target="../slideLayouts/slideLayout17.xml" /><Relationship Id="rId6" Type="http://schemas.openxmlformats.org/officeDocument/2006/relationships/image" Target="../media/image54.png" /><Relationship Id="rId5" Type="http://schemas.openxmlformats.org/officeDocument/2006/relationships/image" Target="../media/image53.png" /><Relationship Id="rId4" Type="http://schemas.openxmlformats.org/officeDocument/2006/relationships/image" Target="../media/image52.png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 /><Relationship Id="rId7" Type="http://schemas.openxmlformats.org/officeDocument/2006/relationships/image" Target="../media/image3.png" /><Relationship Id="rId2" Type="http://schemas.openxmlformats.org/officeDocument/2006/relationships/notesSlide" Target="../notesSlides/notesSlide25.xml" /><Relationship Id="rId1" Type="http://schemas.openxmlformats.org/officeDocument/2006/relationships/slideLayout" Target="../slideLayouts/slideLayout18.xml" /><Relationship Id="rId6" Type="http://schemas.openxmlformats.org/officeDocument/2006/relationships/image" Target="../media/image58.png" /><Relationship Id="rId5" Type="http://schemas.openxmlformats.org/officeDocument/2006/relationships/image" Target="../media/image57.png" /><Relationship Id="rId4" Type="http://schemas.openxmlformats.org/officeDocument/2006/relationships/image" Target="../media/image56.png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26.xml" /><Relationship Id="rId1" Type="http://schemas.openxmlformats.org/officeDocument/2006/relationships/slideLayout" Target="../slideLayouts/slideLayout17.xml" /><Relationship Id="rId4" Type="http://schemas.openxmlformats.org/officeDocument/2006/relationships/image" Target="../media/image59.png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 /><Relationship Id="rId2" Type="http://schemas.openxmlformats.org/officeDocument/2006/relationships/notesSlide" Target="../notesSlides/notesSlide27.xml" /><Relationship Id="rId1" Type="http://schemas.openxmlformats.org/officeDocument/2006/relationships/slideLayout" Target="../slideLayouts/slideLayout17.xml" /><Relationship Id="rId6" Type="http://schemas.openxmlformats.org/officeDocument/2006/relationships/image" Target="../media/image63.png" /><Relationship Id="rId5" Type="http://schemas.openxmlformats.org/officeDocument/2006/relationships/image" Target="../media/image62.png" /><Relationship Id="rId4" Type="http://schemas.openxmlformats.org/officeDocument/2006/relationships/image" Target="../media/image61.png" 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 /><Relationship Id="rId7" Type="http://schemas.openxmlformats.org/officeDocument/2006/relationships/image" Target="../media/image3.png" /><Relationship Id="rId2" Type="http://schemas.openxmlformats.org/officeDocument/2006/relationships/notesSlide" Target="../notesSlides/notesSlide28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58.png" /><Relationship Id="rId5" Type="http://schemas.openxmlformats.org/officeDocument/2006/relationships/image" Target="../media/image57.png" /><Relationship Id="rId4" Type="http://schemas.openxmlformats.org/officeDocument/2006/relationships/image" Target="../media/image56.png" 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29.xml" /><Relationship Id="rId1" Type="http://schemas.openxmlformats.org/officeDocument/2006/relationships/slideLayout" Target="../slideLayouts/slideLayout15.xml" /><Relationship Id="rId4" Type="http://schemas.openxmlformats.org/officeDocument/2006/relationships/image" Target="../media/image64.png" 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 /><Relationship Id="rId3" Type="http://schemas.openxmlformats.org/officeDocument/2006/relationships/image" Target="../media/image4.png" /><Relationship Id="rId7" Type="http://schemas.openxmlformats.org/officeDocument/2006/relationships/image" Target="../media/image8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3.xml" /><Relationship Id="rId6" Type="http://schemas.openxmlformats.org/officeDocument/2006/relationships/image" Target="../media/image7.png" /><Relationship Id="rId5" Type="http://schemas.openxmlformats.org/officeDocument/2006/relationships/image" Target="../media/image6.png" /><Relationship Id="rId4" Type="http://schemas.openxmlformats.org/officeDocument/2006/relationships/image" Target="../media/image5.png" /><Relationship Id="rId9" Type="http://schemas.openxmlformats.org/officeDocument/2006/relationships/image" Target="../media/image3.png" 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 /><Relationship Id="rId2" Type="http://schemas.openxmlformats.org/officeDocument/2006/relationships/notesSlide" Target="../notesSlides/notesSlide30.xml" /><Relationship Id="rId1" Type="http://schemas.openxmlformats.org/officeDocument/2006/relationships/slideLayout" Target="../slideLayouts/slideLayout15.xml" /><Relationship Id="rId5" Type="http://schemas.openxmlformats.org/officeDocument/2006/relationships/image" Target="../media/image67.png" /><Relationship Id="rId4" Type="http://schemas.openxmlformats.org/officeDocument/2006/relationships/image" Target="../media/image66.png" 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 /><Relationship Id="rId7" Type="http://schemas.openxmlformats.org/officeDocument/2006/relationships/image" Target="../media/image3.png" /><Relationship Id="rId2" Type="http://schemas.openxmlformats.org/officeDocument/2006/relationships/notesSlide" Target="../notesSlides/notesSlide31.xml" /><Relationship Id="rId1" Type="http://schemas.openxmlformats.org/officeDocument/2006/relationships/slideLayout" Target="../slideLayouts/slideLayout19.xml" /><Relationship Id="rId6" Type="http://schemas.openxmlformats.org/officeDocument/2006/relationships/image" Target="../media/image58.png" /><Relationship Id="rId5" Type="http://schemas.openxmlformats.org/officeDocument/2006/relationships/image" Target="../media/image57.png" /><Relationship Id="rId4" Type="http://schemas.openxmlformats.org/officeDocument/2006/relationships/image" Target="../media/image56.png" 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32.xml" /><Relationship Id="rId1" Type="http://schemas.openxmlformats.org/officeDocument/2006/relationships/slideLayout" Target="../slideLayouts/slideLayout17.xml" /><Relationship Id="rId4" Type="http://schemas.openxmlformats.org/officeDocument/2006/relationships/image" Target="../media/image68.png" 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 /><Relationship Id="rId7" Type="http://schemas.openxmlformats.org/officeDocument/2006/relationships/image" Target="../media/image3.png" /><Relationship Id="rId2" Type="http://schemas.openxmlformats.org/officeDocument/2006/relationships/notesSlide" Target="../notesSlides/notesSlide33.xml" /><Relationship Id="rId1" Type="http://schemas.openxmlformats.org/officeDocument/2006/relationships/slideLayout" Target="../slideLayouts/slideLayout3.xml" /><Relationship Id="rId6" Type="http://schemas.openxmlformats.org/officeDocument/2006/relationships/image" Target="../media/image72.png" /><Relationship Id="rId5" Type="http://schemas.openxmlformats.org/officeDocument/2006/relationships/image" Target="../media/image71.png" /><Relationship Id="rId4" Type="http://schemas.openxmlformats.org/officeDocument/2006/relationships/image" Target="../media/image70.png" 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 /><Relationship Id="rId7" Type="http://schemas.openxmlformats.org/officeDocument/2006/relationships/image" Target="../media/image3.png" /><Relationship Id="rId2" Type="http://schemas.openxmlformats.org/officeDocument/2006/relationships/notesSlide" Target="../notesSlides/notesSlide34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58.png" /><Relationship Id="rId5" Type="http://schemas.openxmlformats.org/officeDocument/2006/relationships/image" Target="../media/image57.png" /><Relationship Id="rId4" Type="http://schemas.openxmlformats.org/officeDocument/2006/relationships/image" Target="../media/image56.png" 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35.xml" /><Relationship Id="rId1" Type="http://schemas.openxmlformats.org/officeDocument/2006/relationships/slideLayout" Target="../slideLayouts/slideLayout20.xml" 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 /><Relationship Id="rId2" Type="http://schemas.openxmlformats.org/officeDocument/2006/relationships/notesSlide" Target="../notesSlides/notesSlide36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3.png" /><Relationship Id="rId4" Type="http://schemas.openxmlformats.org/officeDocument/2006/relationships/hyperlink" Target="https://custellence.com/app/public/47047740" TargetMode="External" 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 /><Relationship Id="rId3" Type="http://schemas.openxmlformats.org/officeDocument/2006/relationships/hyperlink" Target="https://www.interaction-design.org/literature/topics/empathize#:~:text=Empathize%20is%20the%20first%20stage,'%20experiences%2C%20motivations%20and%20problems" TargetMode="External" /><Relationship Id="rId7" Type="http://schemas.openxmlformats.org/officeDocument/2006/relationships/hyperlink" Target="https://doi.org/10.1007/978-3-319-06823-7_2" TargetMode="External" /><Relationship Id="rId2" Type="http://schemas.openxmlformats.org/officeDocument/2006/relationships/notesSlide" Target="../notesSlides/notesSlide37.xml" /><Relationship Id="rId1" Type="http://schemas.openxmlformats.org/officeDocument/2006/relationships/slideLayout" Target="../slideLayouts/slideLayout2.xml" /><Relationship Id="rId6" Type="http://schemas.openxmlformats.org/officeDocument/2006/relationships/hyperlink" Target="https://www.qed42.com/blog/how-empathy-works-in-design-thinking" TargetMode="External" /><Relationship Id="rId5" Type="http://schemas.openxmlformats.org/officeDocument/2006/relationships/hyperlink" Target="https://www.interaction-design.org/literature/topics/empathize" TargetMode="External" /><Relationship Id="rId4" Type="http://schemas.openxmlformats.org/officeDocument/2006/relationships/hyperlink" Target="https://www.interaction-design.org/literature/article/design-thinking-getting-started-with-empathy" TargetMode="External" /><Relationship Id="rId9" Type="http://schemas.openxmlformats.org/officeDocument/2006/relationships/image" Target="../media/image74.png" 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38.xml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75.png" 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39.xml" /><Relationship Id="rId1" Type="http://schemas.openxmlformats.org/officeDocument/2006/relationships/slideLayout" Target="../slideLayouts/slideLayout21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7" Type="http://schemas.openxmlformats.org/officeDocument/2006/relationships/image" Target="../media/image3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3.png" /><Relationship Id="rId5" Type="http://schemas.openxmlformats.org/officeDocument/2006/relationships/image" Target="../media/image12.png" /><Relationship Id="rId4" Type="http://schemas.openxmlformats.org/officeDocument/2006/relationships/image" Target="../media/image11.png" 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40.xml" /><Relationship Id="rId1" Type="http://schemas.openxmlformats.org/officeDocument/2006/relationships/slideLayout" Target="../slideLayouts/slideLayout22.xml" 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41.xml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76.png" 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 /><Relationship Id="rId3" Type="http://schemas.openxmlformats.org/officeDocument/2006/relationships/image" Target="../media/image77.png" /><Relationship Id="rId7" Type="http://schemas.openxmlformats.org/officeDocument/2006/relationships/image" Target="../media/image76.png" /><Relationship Id="rId2" Type="http://schemas.openxmlformats.org/officeDocument/2006/relationships/notesSlide" Target="../notesSlides/notesSlide42.xml" /><Relationship Id="rId1" Type="http://schemas.openxmlformats.org/officeDocument/2006/relationships/slideLayout" Target="../slideLayouts/slideLayout33.xml" /><Relationship Id="rId6" Type="http://schemas.openxmlformats.org/officeDocument/2006/relationships/image" Target="../media/image80.png" /><Relationship Id="rId5" Type="http://schemas.openxmlformats.org/officeDocument/2006/relationships/image" Target="../media/image79.png" /><Relationship Id="rId10" Type="http://schemas.openxmlformats.org/officeDocument/2006/relationships/image" Target="../media/image74.png" /><Relationship Id="rId4" Type="http://schemas.openxmlformats.org/officeDocument/2006/relationships/image" Target="../media/image78.png" /><Relationship Id="rId9" Type="http://schemas.openxmlformats.org/officeDocument/2006/relationships/image" Target="../media/image3.png" 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 /><Relationship Id="rId2" Type="http://schemas.openxmlformats.org/officeDocument/2006/relationships/notesSlide" Target="../notesSlides/notesSlide43.xml" /><Relationship Id="rId1" Type="http://schemas.openxmlformats.org/officeDocument/2006/relationships/slideLayout" Target="../slideLayouts/slideLayout22.xml" /><Relationship Id="rId4" Type="http://schemas.openxmlformats.org/officeDocument/2006/relationships/image" Target="../media/image3.png" 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44.xml" /><Relationship Id="rId1" Type="http://schemas.openxmlformats.org/officeDocument/2006/relationships/slideLayout" Target="../slideLayouts/slideLayout22.xml" 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 /><Relationship Id="rId3" Type="http://schemas.openxmlformats.org/officeDocument/2006/relationships/image" Target="../media/image83.png" /><Relationship Id="rId7" Type="http://schemas.openxmlformats.org/officeDocument/2006/relationships/image" Target="../media/image87.png" /><Relationship Id="rId2" Type="http://schemas.openxmlformats.org/officeDocument/2006/relationships/notesSlide" Target="../notesSlides/notesSlide45.xml" /><Relationship Id="rId1" Type="http://schemas.openxmlformats.org/officeDocument/2006/relationships/slideLayout" Target="../slideLayouts/slideLayout44.xml" /><Relationship Id="rId6" Type="http://schemas.openxmlformats.org/officeDocument/2006/relationships/image" Target="../media/image86.png" /><Relationship Id="rId5" Type="http://schemas.openxmlformats.org/officeDocument/2006/relationships/image" Target="../media/image85.png" /><Relationship Id="rId10" Type="http://schemas.openxmlformats.org/officeDocument/2006/relationships/image" Target="../media/image3.png" /><Relationship Id="rId4" Type="http://schemas.openxmlformats.org/officeDocument/2006/relationships/image" Target="../media/image84.png" /><Relationship Id="rId9" Type="http://schemas.openxmlformats.org/officeDocument/2006/relationships/image" Target="../media/image89.png" 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 /><Relationship Id="rId3" Type="http://schemas.openxmlformats.org/officeDocument/2006/relationships/image" Target="../media/image90.png" /><Relationship Id="rId7" Type="http://schemas.openxmlformats.org/officeDocument/2006/relationships/image" Target="../media/image94.png" /><Relationship Id="rId2" Type="http://schemas.openxmlformats.org/officeDocument/2006/relationships/notesSlide" Target="../notesSlides/notesSlide46.xml" /><Relationship Id="rId1" Type="http://schemas.openxmlformats.org/officeDocument/2006/relationships/slideLayout" Target="../slideLayouts/slideLayout45.xml" /><Relationship Id="rId6" Type="http://schemas.openxmlformats.org/officeDocument/2006/relationships/image" Target="../media/image93.png" /><Relationship Id="rId5" Type="http://schemas.openxmlformats.org/officeDocument/2006/relationships/image" Target="../media/image92.png" /><Relationship Id="rId10" Type="http://schemas.openxmlformats.org/officeDocument/2006/relationships/image" Target="../media/image3.png" /><Relationship Id="rId4" Type="http://schemas.openxmlformats.org/officeDocument/2006/relationships/image" Target="../media/image91.png" /><Relationship Id="rId9" Type="http://schemas.openxmlformats.org/officeDocument/2006/relationships/image" Target="../media/image96.png" 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 /><Relationship Id="rId2" Type="http://schemas.openxmlformats.org/officeDocument/2006/relationships/notesSlide" Target="../notesSlides/notesSlide47.xml" /><Relationship Id="rId1" Type="http://schemas.openxmlformats.org/officeDocument/2006/relationships/slideLayout" Target="../slideLayouts/slideLayout44.xml" /><Relationship Id="rId4" Type="http://schemas.openxmlformats.org/officeDocument/2006/relationships/image" Target="../media/image3.png" 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 /><Relationship Id="rId2" Type="http://schemas.openxmlformats.org/officeDocument/2006/relationships/notesSlide" Target="../notesSlides/notesSlide48.xml" /><Relationship Id="rId1" Type="http://schemas.openxmlformats.org/officeDocument/2006/relationships/slideLayout" Target="../slideLayouts/slideLayout44.xml" /><Relationship Id="rId4" Type="http://schemas.openxmlformats.org/officeDocument/2006/relationships/image" Target="../media/image3.png" 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 /><Relationship Id="rId2" Type="http://schemas.openxmlformats.org/officeDocument/2006/relationships/notesSlide" Target="../notesSlides/notesSlide49.xml" /><Relationship Id="rId1" Type="http://schemas.openxmlformats.org/officeDocument/2006/relationships/slideLayout" Target="../slideLayouts/slideLayout44.xml" /><Relationship Id="rId4" Type="http://schemas.openxmlformats.org/officeDocument/2006/relationships/image" Target="../media/image3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7" Type="http://schemas.openxmlformats.org/officeDocument/2006/relationships/image" Target="../media/image3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3.xml" /><Relationship Id="rId6" Type="http://schemas.openxmlformats.org/officeDocument/2006/relationships/image" Target="../media/image17.png" /><Relationship Id="rId5" Type="http://schemas.openxmlformats.org/officeDocument/2006/relationships/image" Target="../media/image16.png" /><Relationship Id="rId4" Type="http://schemas.openxmlformats.org/officeDocument/2006/relationships/image" Target="../media/image15.png" 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 /><Relationship Id="rId2" Type="http://schemas.openxmlformats.org/officeDocument/2006/relationships/notesSlide" Target="../notesSlides/notesSlide50.xml" /><Relationship Id="rId1" Type="http://schemas.openxmlformats.org/officeDocument/2006/relationships/slideLayout" Target="../slideLayouts/slideLayout44.xml" /><Relationship Id="rId4" Type="http://schemas.openxmlformats.org/officeDocument/2006/relationships/image" Target="../media/image3.png" 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51.xml" /><Relationship Id="rId1" Type="http://schemas.openxmlformats.org/officeDocument/2006/relationships/slideLayout" Target="../slideLayouts/slideLayout21.xml" 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52.xml" /><Relationship Id="rId1" Type="http://schemas.openxmlformats.org/officeDocument/2006/relationships/slideLayout" Target="../slideLayouts/slideLayout21.xml" 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53.xml" /><Relationship Id="rId1" Type="http://schemas.openxmlformats.org/officeDocument/2006/relationships/slideLayout" Target="../slideLayouts/slideLayout21.xml" 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54.xml" /><Relationship Id="rId1" Type="http://schemas.openxmlformats.org/officeDocument/2006/relationships/slideLayout" Target="../slideLayouts/slideLayout21.xml" 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55.xml" /><Relationship Id="rId1" Type="http://schemas.openxmlformats.org/officeDocument/2006/relationships/slideLayout" Target="../slideLayouts/slideLayout21.xml" 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56.xml" /><Relationship Id="rId1" Type="http://schemas.openxmlformats.org/officeDocument/2006/relationships/slideLayout" Target="../slideLayouts/slideLayout21.xml" 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 /><Relationship Id="rId2" Type="http://schemas.openxmlformats.org/officeDocument/2006/relationships/notesSlide" Target="../notesSlides/notesSlide57.xml" /><Relationship Id="rId1" Type="http://schemas.openxmlformats.org/officeDocument/2006/relationships/slideLayout" Target="../slideLayouts/slideLayout33.xml" /><Relationship Id="rId5" Type="http://schemas.openxmlformats.org/officeDocument/2006/relationships/image" Target="../media/image74.png" /><Relationship Id="rId4" Type="http://schemas.openxmlformats.org/officeDocument/2006/relationships/image" Target="../media/image3.png" 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 /><Relationship Id="rId2" Type="http://schemas.openxmlformats.org/officeDocument/2006/relationships/notesSlide" Target="../notesSlides/notesSlide58.xml" /><Relationship Id="rId1" Type="http://schemas.openxmlformats.org/officeDocument/2006/relationships/slideLayout" Target="../slideLayouts/slideLayout33.xml" /><Relationship Id="rId6" Type="http://schemas.openxmlformats.org/officeDocument/2006/relationships/image" Target="../media/image74.png" /><Relationship Id="rId5" Type="http://schemas.openxmlformats.org/officeDocument/2006/relationships/image" Target="../media/image3.png" /><Relationship Id="rId4" Type="http://schemas.openxmlformats.org/officeDocument/2006/relationships/image" Target="../media/image103.png" 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 /><Relationship Id="rId2" Type="http://schemas.openxmlformats.org/officeDocument/2006/relationships/notesSlide" Target="../notesSlides/notesSlide59.xml" /><Relationship Id="rId1" Type="http://schemas.openxmlformats.org/officeDocument/2006/relationships/slideLayout" Target="../slideLayouts/slideLayout33.xml" /><Relationship Id="rId5" Type="http://schemas.openxmlformats.org/officeDocument/2006/relationships/image" Target="../media/image74.png" /><Relationship Id="rId4" Type="http://schemas.openxmlformats.org/officeDocument/2006/relationships/image" Target="../media/image3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18.png" 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 /><Relationship Id="rId7" Type="http://schemas.openxmlformats.org/officeDocument/2006/relationships/image" Target="../media/image74.png" /><Relationship Id="rId2" Type="http://schemas.openxmlformats.org/officeDocument/2006/relationships/notesSlide" Target="../notesSlides/notesSlide60.xml" /><Relationship Id="rId1" Type="http://schemas.openxmlformats.org/officeDocument/2006/relationships/slideLayout" Target="../slideLayouts/slideLayout33.xml" /><Relationship Id="rId6" Type="http://schemas.openxmlformats.org/officeDocument/2006/relationships/image" Target="../media/image3.png" /><Relationship Id="rId5" Type="http://schemas.openxmlformats.org/officeDocument/2006/relationships/image" Target="../media/image107.png" /><Relationship Id="rId4" Type="http://schemas.openxmlformats.org/officeDocument/2006/relationships/image" Target="../media/image106.png" 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 /><Relationship Id="rId2" Type="http://schemas.openxmlformats.org/officeDocument/2006/relationships/notesSlide" Target="../notesSlides/notesSlide61.xml" /><Relationship Id="rId1" Type="http://schemas.openxmlformats.org/officeDocument/2006/relationships/slideLayout" Target="../slideLayouts/slideLayout34.xml" /><Relationship Id="rId5" Type="http://schemas.openxmlformats.org/officeDocument/2006/relationships/image" Target="../media/image74.png" /><Relationship Id="rId4" Type="http://schemas.openxmlformats.org/officeDocument/2006/relationships/image" Target="../media/image3.png" 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 /><Relationship Id="rId2" Type="http://schemas.openxmlformats.org/officeDocument/2006/relationships/notesSlide" Target="../notesSlides/notesSlide62.xml" /><Relationship Id="rId1" Type="http://schemas.openxmlformats.org/officeDocument/2006/relationships/slideLayout" Target="../slideLayouts/slideLayout33.xml" /><Relationship Id="rId5" Type="http://schemas.openxmlformats.org/officeDocument/2006/relationships/image" Target="../media/image74.png" /><Relationship Id="rId4" Type="http://schemas.openxmlformats.org/officeDocument/2006/relationships/image" Target="../media/image3.png" 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 /><Relationship Id="rId7" Type="http://schemas.openxmlformats.org/officeDocument/2006/relationships/image" Target="../media/image74.png" /><Relationship Id="rId2" Type="http://schemas.openxmlformats.org/officeDocument/2006/relationships/notesSlide" Target="../notesSlides/notesSlide63.xml" /><Relationship Id="rId1" Type="http://schemas.openxmlformats.org/officeDocument/2006/relationships/slideLayout" Target="../slideLayouts/slideLayout33.xml" /><Relationship Id="rId6" Type="http://schemas.openxmlformats.org/officeDocument/2006/relationships/image" Target="../media/image113.png" /><Relationship Id="rId5" Type="http://schemas.openxmlformats.org/officeDocument/2006/relationships/image" Target="../media/image112.png" /><Relationship Id="rId4" Type="http://schemas.openxmlformats.org/officeDocument/2006/relationships/image" Target="../media/image111.png" 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 /><Relationship Id="rId3" Type="http://schemas.openxmlformats.org/officeDocument/2006/relationships/hyperlink" Target="https://www.interaction-design.org/literature/topics/ideation#:~:text=Ideation%20is%20a%20creative%20process,facilitated%2C%20judgment%2Dfree%20environment" TargetMode="External" /><Relationship Id="rId7" Type="http://schemas.openxmlformats.org/officeDocument/2006/relationships/image" Target="../media/image3.png" /><Relationship Id="rId2" Type="http://schemas.openxmlformats.org/officeDocument/2006/relationships/notesSlide" Target="../notesSlides/notesSlide64.xml" /><Relationship Id="rId1" Type="http://schemas.openxmlformats.org/officeDocument/2006/relationships/slideLayout" Target="../slideLayouts/slideLayout33.xml" /><Relationship Id="rId6" Type="http://schemas.openxmlformats.org/officeDocument/2006/relationships/hyperlink" Target="https://www.interaction-design.org/literature/article/stage-3-in-the-design-thinking-process-ideate" TargetMode="External" /><Relationship Id="rId5" Type="http://schemas.openxmlformats.org/officeDocument/2006/relationships/hyperlink" Target="https://www.uxpin.com/studio/blog/design-thinking-ideation/" TargetMode="External" /><Relationship Id="rId4" Type="http://schemas.openxmlformats.org/officeDocument/2006/relationships/hyperlink" Target="https://careerfoundry.com/en/blog/ux-design/what-is-ideation-in-design-thinking/" TargetMode="External" 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65.xml" /><Relationship Id="rId1" Type="http://schemas.openxmlformats.org/officeDocument/2006/relationships/slideLayout" Target="../slideLayouts/slideLayout23.xml" /><Relationship Id="rId5" Type="http://schemas.openxmlformats.org/officeDocument/2006/relationships/image" Target="../media/image114.png" /><Relationship Id="rId4" Type="http://schemas.openxmlformats.org/officeDocument/2006/relationships/image" Target="../media/image74.png" 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 /><Relationship Id="rId2" Type="http://schemas.openxmlformats.org/officeDocument/2006/relationships/notesSlide" Target="../notesSlides/notesSlide66.xml" /><Relationship Id="rId1" Type="http://schemas.openxmlformats.org/officeDocument/2006/relationships/slideLayout" Target="../slideLayouts/slideLayout22.xml" /><Relationship Id="rId4" Type="http://schemas.openxmlformats.org/officeDocument/2006/relationships/image" Target="../media/image3.png" 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 /><Relationship Id="rId7" Type="http://schemas.openxmlformats.org/officeDocument/2006/relationships/image" Target="../media/image74.png" /><Relationship Id="rId2" Type="http://schemas.openxmlformats.org/officeDocument/2006/relationships/notesSlide" Target="../notesSlides/notesSlide67.xml" /><Relationship Id="rId1" Type="http://schemas.openxmlformats.org/officeDocument/2006/relationships/slideLayout" Target="../slideLayouts/slideLayout33.xml" /><Relationship Id="rId6" Type="http://schemas.openxmlformats.org/officeDocument/2006/relationships/image" Target="../media/image3.png" /><Relationship Id="rId5" Type="http://schemas.openxmlformats.org/officeDocument/2006/relationships/image" Target="../media/image117.png" /><Relationship Id="rId4" Type="http://schemas.openxmlformats.org/officeDocument/2006/relationships/image" Target="../media/image116.png" 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68.xml" /><Relationship Id="rId1" Type="http://schemas.openxmlformats.org/officeDocument/2006/relationships/slideLayout" Target="../slideLayouts/slideLayout33.xml" /><Relationship Id="rId4" Type="http://schemas.openxmlformats.org/officeDocument/2006/relationships/hyperlink" Target="https://ar-online-education.godaddysites.com/" TargetMode="External" 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 /><Relationship Id="rId3" Type="http://schemas.openxmlformats.org/officeDocument/2006/relationships/image" Target="../media/image118.png" /><Relationship Id="rId7" Type="http://schemas.openxmlformats.org/officeDocument/2006/relationships/image" Target="../media/image122.png" /><Relationship Id="rId2" Type="http://schemas.openxmlformats.org/officeDocument/2006/relationships/notesSlide" Target="../notesSlides/notesSlide69.xml" /><Relationship Id="rId1" Type="http://schemas.openxmlformats.org/officeDocument/2006/relationships/slideLayout" Target="../slideLayouts/slideLayout33.xml" /><Relationship Id="rId6" Type="http://schemas.openxmlformats.org/officeDocument/2006/relationships/image" Target="../media/image121.png" /><Relationship Id="rId5" Type="http://schemas.openxmlformats.org/officeDocument/2006/relationships/image" Target="../media/image120.png" /><Relationship Id="rId10" Type="http://schemas.openxmlformats.org/officeDocument/2006/relationships/image" Target="../media/image3.png" /><Relationship Id="rId4" Type="http://schemas.openxmlformats.org/officeDocument/2006/relationships/image" Target="../media/image119.png" /><Relationship Id="rId9" Type="http://schemas.openxmlformats.org/officeDocument/2006/relationships/image" Target="../media/image74.png" 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 /><Relationship Id="rId3" Type="http://schemas.openxmlformats.org/officeDocument/2006/relationships/image" Target="../media/image19.png" /><Relationship Id="rId7" Type="http://schemas.openxmlformats.org/officeDocument/2006/relationships/image" Target="../media/image23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2.png" /><Relationship Id="rId5" Type="http://schemas.openxmlformats.org/officeDocument/2006/relationships/image" Target="../media/image21.png" /><Relationship Id="rId4" Type="http://schemas.openxmlformats.org/officeDocument/2006/relationships/image" Target="../media/image20.png" 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 /><Relationship Id="rId3" Type="http://schemas.openxmlformats.org/officeDocument/2006/relationships/image" Target="../media/image124.png" /><Relationship Id="rId7" Type="http://schemas.openxmlformats.org/officeDocument/2006/relationships/image" Target="../media/image128.png" /><Relationship Id="rId2" Type="http://schemas.openxmlformats.org/officeDocument/2006/relationships/notesSlide" Target="../notesSlides/notesSlide70.xml" /><Relationship Id="rId1" Type="http://schemas.openxmlformats.org/officeDocument/2006/relationships/slideLayout" Target="../slideLayouts/slideLayout46.xml" /><Relationship Id="rId6" Type="http://schemas.openxmlformats.org/officeDocument/2006/relationships/image" Target="../media/image127.png" /><Relationship Id="rId5" Type="http://schemas.openxmlformats.org/officeDocument/2006/relationships/image" Target="../media/image126.png" /><Relationship Id="rId10" Type="http://schemas.openxmlformats.org/officeDocument/2006/relationships/image" Target="../media/image129.png" /><Relationship Id="rId4" Type="http://schemas.openxmlformats.org/officeDocument/2006/relationships/image" Target="../media/image125.png" /><Relationship Id="rId9" Type="http://schemas.openxmlformats.org/officeDocument/2006/relationships/image" Target="../media/image74.png" 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71.xml" /><Relationship Id="rId1" Type="http://schemas.openxmlformats.org/officeDocument/2006/relationships/slideLayout" Target="../slideLayouts/slideLayout33.xml" /><Relationship Id="rId5" Type="http://schemas.openxmlformats.org/officeDocument/2006/relationships/image" Target="../media/image130.png" /><Relationship Id="rId4" Type="http://schemas.openxmlformats.org/officeDocument/2006/relationships/image" Target="../media/image74.png" 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 /><Relationship Id="rId3" Type="http://schemas.openxmlformats.org/officeDocument/2006/relationships/image" Target="../media/image3.png" /><Relationship Id="rId7" Type="http://schemas.openxmlformats.org/officeDocument/2006/relationships/image" Target="../media/image134.png" /><Relationship Id="rId2" Type="http://schemas.openxmlformats.org/officeDocument/2006/relationships/notesSlide" Target="../notesSlides/notesSlide72.xml" /><Relationship Id="rId1" Type="http://schemas.openxmlformats.org/officeDocument/2006/relationships/slideLayout" Target="../slideLayouts/slideLayout47.xml" /><Relationship Id="rId6" Type="http://schemas.openxmlformats.org/officeDocument/2006/relationships/image" Target="../media/image133.png" /><Relationship Id="rId5" Type="http://schemas.openxmlformats.org/officeDocument/2006/relationships/image" Target="../media/image132.png" /><Relationship Id="rId4" Type="http://schemas.openxmlformats.org/officeDocument/2006/relationships/image" Target="../media/image131.png" 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7" Type="http://schemas.openxmlformats.org/officeDocument/2006/relationships/image" Target="../media/image74.png" /><Relationship Id="rId2" Type="http://schemas.openxmlformats.org/officeDocument/2006/relationships/notesSlide" Target="../notesSlides/notesSlide73.xml" /><Relationship Id="rId1" Type="http://schemas.openxmlformats.org/officeDocument/2006/relationships/slideLayout" Target="../slideLayouts/slideLayout58.xml" /><Relationship Id="rId6" Type="http://schemas.openxmlformats.org/officeDocument/2006/relationships/image" Target="../media/image137.png" /><Relationship Id="rId5" Type="http://schemas.openxmlformats.org/officeDocument/2006/relationships/image" Target="../media/image136.png" /><Relationship Id="rId4" Type="http://schemas.openxmlformats.org/officeDocument/2006/relationships/image" Target="../media/image135.png" 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 /><Relationship Id="rId2" Type="http://schemas.openxmlformats.org/officeDocument/2006/relationships/notesSlide" Target="../notesSlides/notesSlide74.xml" /><Relationship Id="rId1" Type="http://schemas.openxmlformats.org/officeDocument/2006/relationships/slideLayout" Target="../slideLayouts/slideLayout47.xml" /><Relationship Id="rId5" Type="http://schemas.openxmlformats.org/officeDocument/2006/relationships/image" Target="../media/image74.png" /><Relationship Id="rId4" Type="http://schemas.openxmlformats.org/officeDocument/2006/relationships/image" Target="../media/image3.png" 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75.xml" /><Relationship Id="rId1" Type="http://schemas.openxmlformats.org/officeDocument/2006/relationships/slideLayout" Target="../slideLayouts/slideLayout47.xml" /><Relationship Id="rId6" Type="http://schemas.openxmlformats.org/officeDocument/2006/relationships/image" Target="../media/image74.png" /><Relationship Id="rId5" Type="http://schemas.openxmlformats.org/officeDocument/2006/relationships/image" Target="../media/image140.png" /><Relationship Id="rId4" Type="http://schemas.openxmlformats.org/officeDocument/2006/relationships/image" Target="../media/image139.png" 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 /><Relationship Id="rId3" Type="http://schemas.openxmlformats.org/officeDocument/2006/relationships/image" Target="../media/image141.png" /><Relationship Id="rId7" Type="http://schemas.openxmlformats.org/officeDocument/2006/relationships/image" Target="../media/image145.png" /><Relationship Id="rId2" Type="http://schemas.openxmlformats.org/officeDocument/2006/relationships/notesSlide" Target="../notesSlides/notesSlide76.xml" /><Relationship Id="rId1" Type="http://schemas.openxmlformats.org/officeDocument/2006/relationships/slideLayout" Target="../slideLayouts/slideLayout58.xml" /><Relationship Id="rId6" Type="http://schemas.openxmlformats.org/officeDocument/2006/relationships/image" Target="../media/image144.png" /><Relationship Id="rId5" Type="http://schemas.openxmlformats.org/officeDocument/2006/relationships/image" Target="../media/image143.png" /><Relationship Id="rId4" Type="http://schemas.openxmlformats.org/officeDocument/2006/relationships/image" Target="../media/image142.png" /><Relationship Id="rId9" Type="http://schemas.openxmlformats.org/officeDocument/2006/relationships/image" Target="../media/image74.png" 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 /><Relationship Id="rId3" Type="http://schemas.openxmlformats.org/officeDocument/2006/relationships/image" Target="../media/image146.png" /><Relationship Id="rId7" Type="http://schemas.openxmlformats.org/officeDocument/2006/relationships/image" Target="../media/image3.png" /><Relationship Id="rId2" Type="http://schemas.openxmlformats.org/officeDocument/2006/relationships/notesSlide" Target="../notesSlides/notesSlide77.xml" /><Relationship Id="rId1" Type="http://schemas.openxmlformats.org/officeDocument/2006/relationships/slideLayout" Target="../slideLayouts/slideLayout59.xml" /><Relationship Id="rId6" Type="http://schemas.openxmlformats.org/officeDocument/2006/relationships/image" Target="../media/image149.png" /><Relationship Id="rId5" Type="http://schemas.openxmlformats.org/officeDocument/2006/relationships/image" Target="../media/image148.png" /><Relationship Id="rId4" Type="http://schemas.openxmlformats.org/officeDocument/2006/relationships/image" Target="../media/image147.png" /><Relationship Id="rId9" Type="http://schemas.openxmlformats.org/officeDocument/2006/relationships/hyperlink" Target="about:blank" TargetMode="External" 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 /><Relationship Id="rId7" Type="http://schemas.openxmlformats.org/officeDocument/2006/relationships/image" Target="../media/image154.png" /><Relationship Id="rId2" Type="http://schemas.openxmlformats.org/officeDocument/2006/relationships/notesSlide" Target="../notesSlides/notesSlide78.xml" /><Relationship Id="rId1" Type="http://schemas.openxmlformats.org/officeDocument/2006/relationships/slideLayout" Target="../slideLayouts/slideLayout35.xml" /><Relationship Id="rId6" Type="http://schemas.openxmlformats.org/officeDocument/2006/relationships/image" Target="../media/image153.png" /><Relationship Id="rId5" Type="http://schemas.openxmlformats.org/officeDocument/2006/relationships/image" Target="../media/image152.png" /><Relationship Id="rId4" Type="http://schemas.openxmlformats.org/officeDocument/2006/relationships/image" Target="../media/image151.png" 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 /><Relationship Id="rId3" Type="http://schemas.openxmlformats.org/officeDocument/2006/relationships/image" Target="../media/image155.png" /><Relationship Id="rId7" Type="http://schemas.openxmlformats.org/officeDocument/2006/relationships/image" Target="../media/image3.png" /><Relationship Id="rId2" Type="http://schemas.openxmlformats.org/officeDocument/2006/relationships/notesSlide" Target="../notesSlides/notesSlide79.xml" /><Relationship Id="rId1" Type="http://schemas.openxmlformats.org/officeDocument/2006/relationships/slideLayout" Target="../slideLayouts/slideLayout33.xml" /><Relationship Id="rId6" Type="http://schemas.openxmlformats.org/officeDocument/2006/relationships/image" Target="../media/image158.png" /><Relationship Id="rId5" Type="http://schemas.openxmlformats.org/officeDocument/2006/relationships/image" Target="../media/image157.png" /><Relationship Id="rId4" Type="http://schemas.openxmlformats.org/officeDocument/2006/relationships/image" Target="../media/image156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24.png" 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 /><Relationship Id="rId3" Type="http://schemas.openxmlformats.org/officeDocument/2006/relationships/hyperlink" Target="https://www.interaction-design.org/literature/article/design-thinking-get-started-with-prototyping#:~:text=A%20prototype%20is%20a%20simple,or%20possible%20changes%20in%20direction" TargetMode="External" /><Relationship Id="rId7" Type="http://schemas.openxmlformats.org/officeDocument/2006/relationships/image" Target="../media/image3.png" /><Relationship Id="rId2" Type="http://schemas.openxmlformats.org/officeDocument/2006/relationships/notesSlide" Target="../notesSlides/notesSlide80.xml" /><Relationship Id="rId1" Type="http://schemas.openxmlformats.org/officeDocument/2006/relationships/slideLayout" Target="../slideLayouts/slideLayout33.xml" /><Relationship Id="rId6" Type="http://schemas.openxmlformats.org/officeDocument/2006/relationships/hyperlink" Target="https://library.parenthelp.eu/wp-content/uploads/2021/03/www.interaction-design.org_.pdf" TargetMode="External" /><Relationship Id="rId5" Type="http://schemas.openxmlformats.org/officeDocument/2006/relationships/hyperlink" Target="https://careerfoundry.com/en/blog/ux-design/design-thinking-stage-four-prototyping/" TargetMode="External" /><Relationship Id="rId4" Type="http://schemas.openxmlformats.org/officeDocument/2006/relationships/hyperlink" Target="https://www.interaction-design.org/literature/article/stage-4-in-the-design-thinking-process-prototype" TargetMode="External" 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 /><Relationship Id="rId13" Type="http://schemas.openxmlformats.org/officeDocument/2006/relationships/image" Target="../media/image74.png" /><Relationship Id="rId3" Type="http://schemas.openxmlformats.org/officeDocument/2006/relationships/image" Target="../media/image76.png" /><Relationship Id="rId7" Type="http://schemas.openxmlformats.org/officeDocument/2006/relationships/image" Target="../media/image161.png" /><Relationship Id="rId12" Type="http://schemas.openxmlformats.org/officeDocument/2006/relationships/image" Target="../media/image3.png" /><Relationship Id="rId2" Type="http://schemas.openxmlformats.org/officeDocument/2006/relationships/notesSlide" Target="../notesSlides/notesSlide81.xml" /><Relationship Id="rId1" Type="http://schemas.openxmlformats.org/officeDocument/2006/relationships/slideLayout" Target="../slideLayouts/slideLayout33.xml" /><Relationship Id="rId6" Type="http://schemas.openxmlformats.org/officeDocument/2006/relationships/image" Target="../media/image79.png" /><Relationship Id="rId11" Type="http://schemas.openxmlformats.org/officeDocument/2006/relationships/image" Target="../media/image165.png" /><Relationship Id="rId5" Type="http://schemas.openxmlformats.org/officeDocument/2006/relationships/image" Target="../media/image160.png" /><Relationship Id="rId10" Type="http://schemas.openxmlformats.org/officeDocument/2006/relationships/image" Target="../media/image164.png" /><Relationship Id="rId4" Type="http://schemas.openxmlformats.org/officeDocument/2006/relationships/image" Target="../media/image159.png" /><Relationship Id="rId9" Type="http://schemas.openxmlformats.org/officeDocument/2006/relationships/image" Target="../media/image163.png" 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raction-design.org/literature/author/rikke-1" TargetMode="External" /><Relationship Id="rId7" Type="http://schemas.openxmlformats.org/officeDocument/2006/relationships/image" Target="../media/image74.png" /><Relationship Id="rId2" Type="http://schemas.openxmlformats.org/officeDocument/2006/relationships/notesSlide" Target="../notesSlides/notesSlide82.xml" /><Relationship Id="rId1" Type="http://schemas.openxmlformats.org/officeDocument/2006/relationships/slideLayout" Target="../slideLayouts/slideLayout33.xml" /><Relationship Id="rId6" Type="http://schemas.openxmlformats.org/officeDocument/2006/relationships/image" Target="../media/image3.png" /><Relationship Id="rId5" Type="http://schemas.openxmlformats.org/officeDocument/2006/relationships/hyperlink" Target="https://www.interaction-design.org/literature/author/ditte" TargetMode="External" /><Relationship Id="rId4" Type="http://schemas.openxmlformats.org/officeDocument/2006/relationships/hyperlink" Target="https://www.interaction-design.org/literature/author/teo" TargetMode="External" 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83.xml" /><Relationship Id="rId1" Type="http://schemas.openxmlformats.org/officeDocument/2006/relationships/slideLayout" Target="../slideLayouts/slideLayout36.xml" /><Relationship Id="rId4" Type="http://schemas.openxmlformats.org/officeDocument/2006/relationships/image" Target="../media/image74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4.xml" /><Relationship Id="rId5" Type="http://schemas.openxmlformats.org/officeDocument/2006/relationships/image" Target="../media/image3.png" /><Relationship Id="rId4" Type="http://schemas.openxmlformats.org/officeDocument/2006/relationships/image" Target="../media/image2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55475"/>
        </a:solidFill>
        <a:effectLst/>
      </p:bgPr>
    </p:bg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"/>
          <p:cNvSpPr txBox="1">
            <a:spLocks noGrp="1"/>
          </p:cNvSpPr>
          <p:nvPr>
            <p:ph type="ctrTitle"/>
          </p:nvPr>
        </p:nvSpPr>
        <p:spPr>
          <a:xfrm>
            <a:off x="1784880" y="3920010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Playfair Display"/>
              <a:buNone/>
            </a:pPr>
            <a:r>
              <a:rPr lang="en-IN" sz="4900" b="1">
                <a:latin typeface="Playfair Display"/>
                <a:ea typeface="Playfair Display"/>
                <a:cs typeface="Playfair Display"/>
                <a:sym typeface="Playfair Display"/>
              </a:rPr>
              <a:t>IV SEMESTER DESIGN THINKING LAB (18CS47)</a:t>
            </a:r>
            <a:br>
              <a:rPr lang="en-IN" sz="6000" b="1"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 b="1"/>
          </a:p>
        </p:txBody>
      </p:sp>
      <p:sp>
        <p:nvSpPr>
          <p:cNvPr id="491" name="Google Shape;491;p1"/>
          <p:cNvSpPr txBox="1"/>
          <p:nvPr/>
        </p:nvSpPr>
        <p:spPr>
          <a:xfrm>
            <a:off x="3381675" y="5663743"/>
            <a:ext cx="6097554" cy="659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Department of Computer Science and Engineering  </a:t>
            </a:r>
            <a:endParaRPr/>
          </a:p>
          <a:p>
            <a:pPr marL="0" marR="0" lvl="0" indent="0" algn="ctr" rtl="0">
              <a:spcBef>
                <a:spcPts val="88"/>
              </a:spcBef>
              <a:spcAft>
                <a:spcPts val="0"/>
              </a:spcAft>
              <a:buNone/>
            </a:pPr>
            <a:r>
              <a:rPr lang="en-IN" sz="1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 V College of  Engineering, Bengaluru.</a:t>
            </a:r>
            <a:endParaRPr/>
          </a:p>
        </p:txBody>
      </p:sp>
      <p:sp>
        <p:nvSpPr>
          <p:cNvPr id="492" name="Google Shape;492;p1"/>
          <p:cNvSpPr/>
          <p:nvPr/>
        </p:nvSpPr>
        <p:spPr>
          <a:xfrm>
            <a:off x="0" y="0"/>
            <a:ext cx="5082847" cy="3558229"/>
          </a:xfrm>
          <a:custGeom>
            <a:avLst/>
            <a:gdLst/>
            <a:ahLst/>
            <a:cxnLst/>
            <a:rect l="l" t="t" r="r" b="b"/>
            <a:pathLst>
              <a:path w="7436484" h="5134610" extrusionOk="0">
                <a:moveTo>
                  <a:pt x="7435941" y="0"/>
                </a:moveTo>
                <a:lnTo>
                  <a:pt x="0" y="0"/>
                </a:lnTo>
                <a:lnTo>
                  <a:pt x="0" y="5134513"/>
                </a:lnTo>
                <a:lnTo>
                  <a:pt x="7435941" y="0"/>
                </a:lnTo>
                <a:close/>
              </a:path>
            </a:pathLst>
          </a:custGeom>
          <a:solidFill>
            <a:srgbClr val="00589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"/>
          <p:cNvSpPr/>
          <p:nvPr/>
        </p:nvSpPr>
        <p:spPr>
          <a:xfrm>
            <a:off x="235744" y="226380"/>
            <a:ext cx="1336291" cy="133158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1"/>
          <p:cNvSpPr txBox="1"/>
          <p:nvPr/>
        </p:nvSpPr>
        <p:spPr>
          <a:xfrm>
            <a:off x="1572035" y="761013"/>
            <a:ext cx="3808467" cy="641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RV College of </a:t>
            </a:r>
            <a:endParaRPr/>
          </a:p>
          <a:p>
            <a:pPr marL="12700" marR="0" lvl="0" indent="0" algn="l" rtl="0">
              <a:spcBef>
                <a:spcPts val="105"/>
              </a:spcBef>
              <a:spcAft>
                <a:spcPts val="0"/>
              </a:spcAft>
              <a:buNone/>
            </a:pPr>
            <a:r>
              <a:rPr lang="en-IN" sz="2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Engineering</a:t>
            </a:r>
            <a:endParaRPr sz="20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5" name="Google Shape;495;p1"/>
          <p:cNvSpPr txBox="1"/>
          <p:nvPr/>
        </p:nvSpPr>
        <p:spPr>
          <a:xfrm>
            <a:off x="16117888" y="407988"/>
            <a:ext cx="3405187" cy="48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30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96" name="Google Shape;496;p1"/>
          <p:cNvSpPr txBox="1"/>
          <p:nvPr/>
        </p:nvSpPr>
        <p:spPr>
          <a:xfrm>
            <a:off x="9953297" y="226380"/>
            <a:ext cx="24489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97" name="Google Shape;497;p1" descr="Head with Gear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48263" y="909667"/>
            <a:ext cx="3141750" cy="314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4E74A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0"/>
          <p:cNvSpPr/>
          <p:nvPr/>
        </p:nvSpPr>
        <p:spPr>
          <a:xfrm rot="-54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10"/>
          <p:cNvSpPr txBox="1">
            <a:spLocks noGrp="1"/>
          </p:cNvSpPr>
          <p:nvPr>
            <p:ph type="title"/>
          </p:nvPr>
        </p:nvSpPr>
        <p:spPr>
          <a:xfrm>
            <a:off x="873061" y="1967265"/>
            <a:ext cx="3187826" cy="2547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IN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RATIO OF STAKEHOLDERS</a:t>
            </a:r>
            <a:endParaRPr/>
          </a:p>
        </p:txBody>
      </p:sp>
      <p:pic>
        <p:nvPicPr>
          <p:cNvPr id="671" name="Google Shape;671;p10" descr="RV College Of Engineering Mission Statement, Employees and Hiring | LinkedI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180976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10" descr="Graphical user interface, websit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25620" t="31594" r="28698" b="33600"/>
          <a:stretch/>
        </p:blipFill>
        <p:spPr>
          <a:xfrm>
            <a:off x="4438652" y="1640693"/>
            <a:ext cx="7467595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10"/>
          <p:cNvSpPr txBox="1"/>
          <p:nvPr/>
        </p:nvSpPr>
        <p:spPr>
          <a:xfrm>
            <a:off x="4337824" y="4907769"/>
            <a:ext cx="6097554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8DA9DB"/>
              </a:buClr>
              <a:buSzPts val="1800"/>
              <a:buFont typeface="Arial"/>
              <a:buChar char="•"/>
            </a:pPr>
            <a:r>
              <a:rPr lang="en-IN" sz="1800" u="sng">
                <a:solidFill>
                  <a:srgbClr val="8DA9DB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https://forms.gle/kaPkqEGj7gbnMpXX9</a:t>
            </a:r>
            <a:endParaRPr sz="1800">
              <a:solidFill>
                <a:srgbClr val="8DA9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8DA9DB"/>
              </a:buClr>
              <a:buSzPts val="1800"/>
              <a:buFont typeface="Arial"/>
              <a:buChar char="•"/>
            </a:pPr>
            <a:r>
              <a:rPr lang="en-IN" sz="1800" u="sng">
                <a:solidFill>
                  <a:srgbClr val="8DA9DB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https://docs.google.com/forms/d/10XJKgFck4U_s-yubMYrMh16eDr9WCGiW1aQGDUmPckM/edit?ts=60815b09&amp;gxids=7628#responses</a:t>
            </a:r>
            <a:endParaRPr sz="1800">
              <a:solidFill>
                <a:srgbClr val="8DA9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10"/>
          <p:cNvSpPr txBox="1"/>
          <p:nvPr/>
        </p:nvSpPr>
        <p:spPr>
          <a:xfrm>
            <a:off x="9953297" y="226380"/>
            <a:ext cx="24489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75" name="Google Shape;675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"/>
          <p:cNvSpPr/>
          <p:nvPr/>
        </p:nvSpPr>
        <p:spPr>
          <a:xfrm rot="-54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2" name="Google Shape;682;p11" descr="Graphical user interface, char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25004" t="21306" r="25990" b="42576"/>
          <a:stretch/>
        </p:blipFill>
        <p:spPr>
          <a:xfrm>
            <a:off x="4776788" y="647700"/>
            <a:ext cx="6780213" cy="277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11"/>
          <p:cNvPicPr preferRelativeResize="0"/>
          <p:nvPr/>
        </p:nvPicPr>
        <p:blipFill rotWithShape="1">
          <a:blip r:embed="rId4">
            <a:alphaModFix/>
          </a:blip>
          <a:srcRect l="24607" t="30185" r="26926" b="34761"/>
          <a:stretch/>
        </p:blipFill>
        <p:spPr>
          <a:xfrm>
            <a:off x="4776788" y="3490913"/>
            <a:ext cx="6780213" cy="27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11"/>
          <p:cNvSpPr txBox="1"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IN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TEACHER VS STUDENT RESPONSES</a:t>
            </a:r>
            <a:endParaRPr/>
          </a:p>
        </p:txBody>
      </p:sp>
      <p:pic>
        <p:nvPicPr>
          <p:cNvPr id="685" name="Google Shape;685;p11" descr="RV College Of Engineering Mission Statement, Employees and Hiring | LinkedI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8600" y="180976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11"/>
          <p:cNvSpPr txBox="1"/>
          <p:nvPr/>
        </p:nvSpPr>
        <p:spPr>
          <a:xfrm>
            <a:off x="9953297" y="226380"/>
            <a:ext cx="24489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87" name="Google Shape;687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2"/>
          <p:cNvSpPr/>
          <p:nvPr/>
        </p:nvSpPr>
        <p:spPr>
          <a:xfrm rot="-54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12"/>
          <p:cNvSpPr txBox="1"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IN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TEACHER VS STUDENT RESPONSES</a:t>
            </a:r>
            <a:endParaRPr/>
          </a:p>
        </p:txBody>
      </p:sp>
      <p:pic>
        <p:nvPicPr>
          <p:cNvPr id="695" name="Google Shape;695;p12" descr="Graphical user interface, application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24249" t="35338" r="27293" b="29344"/>
          <a:stretch/>
        </p:blipFill>
        <p:spPr>
          <a:xfrm>
            <a:off x="4945592" y="858888"/>
            <a:ext cx="6512857" cy="2670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45591" y="3717425"/>
            <a:ext cx="6512858" cy="2922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12" descr="RV College Of Engineering Mission Statement, Employees and Hiring | LinkedI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8600" y="180976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12"/>
          <p:cNvSpPr txBox="1"/>
          <p:nvPr/>
        </p:nvSpPr>
        <p:spPr>
          <a:xfrm>
            <a:off x="9953297" y="226380"/>
            <a:ext cx="24489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99" name="Google Shape;699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3"/>
          <p:cNvSpPr/>
          <p:nvPr/>
        </p:nvSpPr>
        <p:spPr>
          <a:xfrm rot="-54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13"/>
          <p:cNvSpPr txBox="1"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IN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TEACHER VS STUDENT RESPONSES</a:t>
            </a:r>
            <a:endParaRPr/>
          </a:p>
        </p:txBody>
      </p:sp>
      <p:pic>
        <p:nvPicPr>
          <p:cNvPr id="707" name="Google Shape;707;p13" descr="Graphical user interface, websit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25704" t="25406" r="26953" b="41198"/>
          <a:stretch/>
        </p:blipFill>
        <p:spPr>
          <a:xfrm>
            <a:off x="4776788" y="815299"/>
            <a:ext cx="7039020" cy="279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13"/>
          <p:cNvPicPr preferRelativeResize="0"/>
          <p:nvPr/>
        </p:nvPicPr>
        <p:blipFill rotWithShape="1">
          <a:blip r:embed="rId4">
            <a:alphaModFix/>
          </a:blip>
          <a:srcRect l="24863" t="26667" r="26128" b="38265"/>
          <a:stretch/>
        </p:blipFill>
        <p:spPr>
          <a:xfrm>
            <a:off x="4776787" y="3705270"/>
            <a:ext cx="7039021" cy="2833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13" descr="RV College Of Engineering Mission Statement, Employees and Hiring | LinkedI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8600" y="180976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13"/>
          <p:cNvSpPr txBox="1"/>
          <p:nvPr/>
        </p:nvSpPr>
        <p:spPr>
          <a:xfrm>
            <a:off x="9953297" y="226380"/>
            <a:ext cx="24489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11" name="Google Shape;711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4"/>
          <p:cNvSpPr/>
          <p:nvPr/>
        </p:nvSpPr>
        <p:spPr>
          <a:xfrm rot="-54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14"/>
          <p:cNvSpPr txBox="1"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IN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TEACHER VS STUDENT RESPONSES</a:t>
            </a:r>
            <a:endParaRPr/>
          </a:p>
        </p:txBody>
      </p:sp>
      <p:pic>
        <p:nvPicPr>
          <p:cNvPr id="719" name="Google Shape;719;p14" descr="Graphical user interface, websit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24308" t="27335" r="25702" b="33430"/>
          <a:stretch/>
        </p:blipFill>
        <p:spPr>
          <a:xfrm>
            <a:off x="4776787" y="400833"/>
            <a:ext cx="6780213" cy="2993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4"/>
          <p:cNvPicPr preferRelativeResize="0"/>
          <p:nvPr/>
        </p:nvPicPr>
        <p:blipFill rotWithShape="1">
          <a:blip r:embed="rId4">
            <a:alphaModFix/>
          </a:blip>
          <a:srcRect l="24759" t="42741" r="27568" b="17624"/>
          <a:stretch/>
        </p:blipFill>
        <p:spPr>
          <a:xfrm>
            <a:off x="4776787" y="3511551"/>
            <a:ext cx="6780214" cy="3170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4" descr="RV College Of Engineering Mission Statement, Employees and Hiring | LinkedI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8600" y="180976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14"/>
          <p:cNvSpPr txBox="1"/>
          <p:nvPr/>
        </p:nvSpPr>
        <p:spPr>
          <a:xfrm>
            <a:off x="9953297" y="226380"/>
            <a:ext cx="24489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23" name="Google Shape;723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5"/>
          <p:cNvSpPr/>
          <p:nvPr/>
        </p:nvSpPr>
        <p:spPr>
          <a:xfrm rot="-54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15"/>
          <p:cNvSpPr txBox="1"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IN" sz="3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HONESTY IN FEEDBACK</a:t>
            </a:r>
            <a:endParaRPr/>
          </a:p>
        </p:txBody>
      </p:sp>
      <p:pic>
        <p:nvPicPr>
          <p:cNvPr id="731" name="Google Shape;731;p15" descr="RV College Of Engineering Mission Statement, Employees and Hiring | LinkedI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180976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1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l="24760" t="34155" r="26334" b="30959"/>
          <a:stretch/>
        </p:blipFill>
        <p:spPr>
          <a:xfrm>
            <a:off x="4432553" y="1692478"/>
            <a:ext cx="7578472" cy="3096831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15"/>
          <p:cNvSpPr txBox="1"/>
          <p:nvPr/>
        </p:nvSpPr>
        <p:spPr>
          <a:xfrm>
            <a:off x="9953297" y="226380"/>
            <a:ext cx="24489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34" name="Google Shape;734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163"/>
        </a:solidFill>
        <a:effectLst/>
      </p:bgPr>
    </p:bg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6"/>
          <p:cNvSpPr txBox="1"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Calibri"/>
              <a:buNone/>
            </a:pPr>
            <a:r>
              <a:rPr lang="en-IN" sz="5200" b="1">
                <a:solidFill>
                  <a:schemeClr val="lt1"/>
                </a:solidFill>
              </a:rPr>
              <a:t>INFERENCES</a:t>
            </a:r>
            <a:endParaRPr/>
          </a:p>
        </p:txBody>
      </p:sp>
      <p:grpSp>
        <p:nvGrpSpPr>
          <p:cNvPr id="741" name="Google Shape;741;p16"/>
          <p:cNvGrpSpPr/>
          <p:nvPr/>
        </p:nvGrpSpPr>
        <p:grpSpPr>
          <a:xfrm>
            <a:off x="841088" y="1825625"/>
            <a:ext cx="10509823" cy="4351338"/>
            <a:chOff x="2888" y="0"/>
            <a:chExt cx="10509823" cy="4351338"/>
          </a:xfrm>
        </p:grpSpPr>
        <p:sp>
          <p:nvSpPr>
            <p:cNvPr id="742" name="Google Shape;742;p16"/>
            <p:cNvSpPr/>
            <p:nvPr/>
          </p:nvSpPr>
          <p:spPr>
            <a:xfrm>
              <a:off x="788669" y="0"/>
              <a:ext cx="8938260" cy="435133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D1E0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2888" y="1305401"/>
              <a:ext cx="1681571" cy="1740535"/>
            </a:xfrm>
            <a:prstGeom prst="roundRect">
              <a:avLst>
                <a:gd name="adj" fmla="val 16667"/>
              </a:avLst>
            </a:prstGeom>
            <a:solidFill>
              <a:srgbClr val="61A39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16"/>
            <p:cNvSpPr txBox="1"/>
            <p:nvPr/>
          </p:nvSpPr>
          <p:spPr>
            <a:xfrm>
              <a:off x="84976" y="1387489"/>
              <a:ext cx="1517395" cy="15763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IN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Unresponsive class because students are distracted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1768538" y="1305401"/>
              <a:ext cx="1681571" cy="1740535"/>
            </a:xfrm>
            <a:prstGeom prst="roundRect">
              <a:avLst>
                <a:gd name="adj" fmla="val 16667"/>
              </a:avLst>
            </a:prstGeom>
            <a:solidFill>
              <a:srgbClr val="61A39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16"/>
            <p:cNvSpPr txBox="1"/>
            <p:nvPr/>
          </p:nvSpPr>
          <p:spPr>
            <a:xfrm>
              <a:off x="1850626" y="1387489"/>
              <a:ext cx="1517395" cy="15763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IN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Lack of honesty while filling feedback forms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16"/>
            <p:cNvSpPr/>
            <p:nvPr/>
          </p:nvSpPr>
          <p:spPr>
            <a:xfrm>
              <a:off x="3534188" y="1305401"/>
              <a:ext cx="1681571" cy="1740535"/>
            </a:xfrm>
            <a:prstGeom prst="roundRect">
              <a:avLst>
                <a:gd name="adj" fmla="val 16667"/>
              </a:avLst>
            </a:prstGeom>
            <a:solidFill>
              <a:srgbClr val="61A39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16"/>
            <p:cNvSpPr txBox="1"/>
            <p:nvPr/>
          </p:nvSpPr>
          <p:spPr>
            <a:xfrm>
              <a:off x="3616276" y="1387489"/>
              <a:ext cx="1517395" cy="15763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IN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Teachers cannot gauge student understanding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299839" y="1305401"/>
              <a:ext cx="1681571" cy="1740535"/>
            </a:xfrm>
            <a:prstGeom prst="roundRect">
              <a:avLst>
                <a:gd name="adj" fmla="val 16667"/>
              </a:avLst>
            </a:prstGeom>
            <a:solidFill>
              <a:srgbClr val="61A39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16"/>
            <p:cNvSpPr txBox="1"/>
            <p:nvPr/>
          </p:nvSpPr>
          <p:spPr>
            <a:xfrm>
              <a:off x="5381927" y="1387489"/>
              <a:ext cx="1517395" cy="15763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IN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Online education becomes ineffective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16"/>
            <p:cNvSpPr/>
            <p:nvPr/>
          </p:nvSpPr>
          <p:spPr>
            <a:xfrm>
              <a:off x="7065489" y="1305401"/>
              <a:ext cx="1681571" cy="1740535"/>
            </a:xfrm>
            <a:prstGeom prst="roundRect">
              <a:avLst>
                <a:gd name="adj" fmla="val 16667"/>
              </a:avLst>
            </a:prstGeom>
            <a:solidFill>
              <a:srgbClr val="61A39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16"/>
            <p:cNvSpPr txBox="1"/>
            <p:nvPr/>
          </p:nvSpPr>
          <p:spPr>
            <a:xfrm>
              <a:off x="7147577" y="1387489"/>
              <a:ext cx="1517395" cy="15763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IN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Both parties want feedback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8831140" y="1305401"/>
              <a:ext cx="1681571" cy="1740535"/>
            </a:xfrm>
            <a:prstGeom prst="roundRect">
              <a:avLst>
                <a:gd name="adj" fmla="val 16667"/>
              </a:avLst>
            </a:prstGeom>
            <a:solidFill>
              <a:srgbClr val="61A39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16"/>
            <p:cNvSpPr txBox="1"/>
            <p:nvPr/>
          </p:nvSpPr>
          <p:spPr>
            <a:xfrm>
              <a:off x="8913228" y="1387489"/>
              <a:ext cx="1517395" cy="15763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IN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But students do not give unbiased feedback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55" name="Google Shape;755;p16" descr="RV College Of Engineering Mission Statement, Employees and Hiring | LinkedI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180976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16"/>
          <p:cNvSpPr txBox="1"/>
          <p:nvPr/>
        </p:nvSpPr>
        <p:spPr>
          <a:xfrm>
            <a:off x="9953297" y="226380"/>
            <a:ext cx="24489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57" name="Google Shape;757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7"/>
          <p:cNvSpPr txBox="1">
            <a:spLocks noGrp="1"/>
          </p:cNvSpPr>
          <p:nvPr>
            <p:ph type="title"/>
          </p:nvPr>
        </p:nvSpPr>
        <p:spPr>
          <a:xfrm>
            <a:off x="1663700" y="173672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IN" b="1"/>
              <a:t>Questionnaire and Interviews</a:t>
            </a:r>
            <a:endParaRPr/>
          </a:p>
        </p:txBody>
      </p:sp>
      <p:sp>
        <p:nvSpPr>
          <p:cNvPr id="764" name="Google Shape;764;p17"/>
          <p:cNvSpPr txBox="1"/>
          <p:nvPr/>
        </p:nvSpPr>
        <p:spPr>
          <a:xfrm>
            <a:off x="9953297" y="226380"/>
            <a:ext cx="24489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765" name="Google Shape;765;p17" descr="RV College Of Engineering Mission Statement, Employees and Hiring | LinkedI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931" y="162314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7" name="Google Shape;767;p17" descr="Questions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05625" y="916505"/>
            <a:ext cx="2780749" cy="2780749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8"/>
          <p:cNvSpPr/>
          <p:nvPr/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18"/>
          <p:cNvSpPr txBox="1">
            <a:spLocks noGrp="1"/>
          </p:cNvSpPr>
          <p:nvPr>
            <p:ph type="title"/>
          </p:nvPr>
        </p:nvSpPr>
        <p:spPr>
          <a:xfrm>
            <a:off x="575576" y="559675"/>
            <a:ext cx="3754500" cy="49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Calibri"/>
              <a:buNone/>
            </a:pPr>
            <a:r>
              <a:rPr lang="en-IN" sz="4100">
                <a:solidFill>
                  <a:schemeClr val="lt1"/>
                </a:solidFill>
              </a:rPr>
              <a:t>QUESTIONNAIRE</a:t>
            </a:r>
            <a:br>
              <a:rPr lang="en-IN" sz="4100">
                <a:solidFill>
                  <a:schemeClr val="lt1"/>
                </a:solidFill>
              </a:rPr>
            </a:br>
            <a:r>
              <a:rPr lang="en-IN" sz="4100">
                <a:solidFill>
                  <a:schemeClr val="lt1"/>
                </a:solidFill>
              </a:rPr>
              <a:t>FOR</a:t>
            </a:r>
            <a:br>
              <a:rPr lang="en-IN" sz="4100">
                <a:solidFill>
                  <a:schemeClr val="lt1"/>
                </a:solidFill>
              </a:rPr>
            </a:br>
            <a:r>
              <a:rPr lang="en-IN" sz="4100">
                <a:solidFill>
                  <a:schemeClr val="lt1"/>
                </a:solidFill>
              </a:rPr>
              <a:t>STUDENTS</a:t>
            </a:r>
            <a:endParaRPr/>
          </a:p>
        </p:txBody>
      </p:sp>
      <p:cxnSp>
        <p:nvCxnSpPr>
          <p:cNvPr id="775" name="Google Shape;775;p18"/>
          <p:cNvCxnSpPr/>
          <p:nvPr/>
        </p:nvCxnSpPr>
        <p:spPr>
          <a:xfrm>
            <a:off x="0" y="6199730"/>
            <a:ext cx="4297680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776" name="Google Shape;776;p18"/>
          <p:cNvGrpSpPr/>
          <p:nvPr/>
        </p:nvGrpSpPr>
        <p:grpSpPr>
          <a:xfrm>
            <a:off x="5181600" y="569015"/>
            <a:ext cx="6248400" cy="5654882"/>
            <a:chOff x="0" y="690"/>
            <a:chExt cx="6248400" cy="5654882"/>
          </a:xfrm>
        </p:grpSpPr>
        <p:cxnSp>
          <p:nvCxnSpPr>
            <p:cNvPr id="777" name="Google Shape;777;p18"/>
            <p:cNvCxnSpPr/>
            <p:nvPr/>
          </p:nvCxnSpPr>
          <p:spPr>
            <a:xfrm>
              <a:off x="0" y="690"/>
              <a:ext cx="6248400" cy="0"/>
            </a:xfrm>
            <a:prstGeom prst="straightConnector1">
              <a:avLst/>
            </a:prstGeom>
            <a:solidFill>
              <a:srgbClr val="3B8850"/>
            </a:solidFill>
            <a:ln w="12700" cap="flat" cmpd="sng">
              <a:solidFill>
                <a:srgbClr val="3B885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778" name="Google Shape;778;p18"/>
            <p:cNvSpPr/>
            <p:nvPr/>
          </p:nvSpPr>
          <p:spPr>
            <a:xfrm>
              <a:off x="0" y="690"/>
              <a:ext cx="6248400" cy="807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18"/>
            <p:cNvSpPr txBox="1"/>
            <p:nvPr/>
          </p:nvSpPr>
          <p:spPr>
            <a:xfrm>
              <a:off x="0" y="690"/>
              <a:ext cx="6248400" cy="807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80000" rIns="80000" bIns="800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lang="en-IN" sz="2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As a student attending online classes, how effective has online learning been in comparison to offline classes? </a:t>
              </a:r>
              <a:endParaRPr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80" name="Google Shape;780;p18"/>
            <p:cNvCxnSpPr/>
            <p:nvPr/>
          </p:nvCxnSpPr>
          <p:spPr>
            <a:xfrm>
              <a:off x="0" y="808530"/>
              <a:ext cx="6248400" cy="0"/>
            </a:xfrm>
            <a:prstGeom prst="straightConnector1">
              <a:avLst/>
            </a:prstGeom>
            <a:solidFill>
              <a:srgbClr val="418D5F"/>
            </a:solidFill>
            <a:ln w="12700" cap="flat" cmpd="sng">
              <a:solidFill>
                <a:srgbClr val="418D5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781" name="Google Shape;781;p18"/>
            <p:cNvSpPr/>
            <p:nvPr/>
          </p:nvSpPr>
          <p:spPr>
            <a:xfrm>
              <a:off x="0" y="808530"/>
              <a:ext cx="6248400" cy="807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18"/>
            <p:cNvSpPr txBox="1"/>
            <p:nvPr/>
          </p:nvSpPr>
          <p:spPr>
            <a:xfrm>
              <a:off x="0" y="808530"/>
              <a:ext cx="6248400" cy="807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80000" rIns="80000" bIns="800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lang="en-IN" sz="2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What are some of the difficulties you face while attending online classes?</a:t>
              </a:r>
              <a:endParaRPr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83" name="Google Shape;783;p18"/>
            <p:cNvCxnSpPr/>
            <p:nvPr/>
          </p:nvCxnSpPr>
          <p:spPr>
            <a:xfrm>
              <a:off x="0" y="1616371"/>
              <a:ext cx="6248400" cy="0"/>
            </a:xfrm>
            <a:prstGeom prst="straightConnector1">
              <a:avLst/>
            </a:prstGeom>
            <a:solidFill>
              <a:srgbClr val="46926C"/>
            </a:solidFill>
            <a:ln w="12700" cap="flat" cmpd="sng">
              <a:solidFill>
                <a:srgbClr val="46926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784" name="Google Shape;784;p18"/>
            <p:cNvSpPr/>
            <p:nvPr/>
          </p:nvSpPr>
          <p:spPr>
            <a:xfrm>
              <a:off x="0" y="1616371"/>
              <a:ext cx="6248400" cy="807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18"/>
            <p:cNvSpPr txBox="1"/>
            <p:nvPr/>
          </p:nvSpPr>
          <p:spPr>
            <a:xfrm>
              <a:off x="0" y="1616371"/>
              <a:ext cx="6248400" cy="807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80000" rIns="80000" bIns="800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lang="en-IN" sz="2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Do you believe there is an understanding gap between you and the teaching faculty? </a:t>
              </a:r>
              <a:endParaRPr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86" name="Google Shape;786;p18"/>
            <p:cNvCxnSpPr/>
            <p:nvPr/>
          </p:nvCxnSpPr>
          <p:spPr>
            <a:xfrm>
              <a:off x="0" y="2424211"/>
              <a:ext cx="6248400" cy="0"/>
            </a:xfrm>
            <a:prstGeom prst="straightConnector1">
              <a:avLst/>
            </a:prstGeom>
            <a:solidFill>
              <a:srgbClr val="4C9679"/>
            </a:solidFill>
            <a:ln w="12700" cap="flat" cmpd="sng">
              <a:solidFill>
                <a:srgbClr val="4C9679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787" name="Google Shape;787;p18"/>
            <p:cNvSpPr/>
            <p:nvPr/>
          </p:nvSpPr>
          <p:spPr>
            <a:xfrm>
              <a:off x="0" y="2424211"/>
              <a:ext cx="6248400" cy="807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18"/>
            <p:cNvSpPr txBox="1"/>
            <p:nvPr/>
          </p:nvSpPr>
          <p:spPr>
            <a:xfrm>
              <a:off x="0" y="2424211"/>
              <a:ext cx="6248400" cy="807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80000" rIns="80000" bIns="800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lang="en-IN" sz="2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Are you able to give timely feedback about what is taught to you?</a:t>
              </a:r>
              <a:endParaRPr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89" name="Google Shape;789;p18"/>
            <p:cNvCxnSpPr/>
            <p:nvPr/>
          </p:nvCxnSpPr>
          <p:spPr>
            <a:xfrm>
              <a:off x="0" y="3232051"/>
              <a:ext cx="6248400" cy="0"/>
            </a:xfrm>
            <a:prstGeom prst="straightConnector1">
              <a:avLst/>
            </a:prstGeom>
            <a:solidFill>
              <a:srgbClr val="529B86"/>
            </a:solidFill>
            <a:ln w="12700" cap="flat" cmpd="sng">
              <a:solidFill>
                <a:srgbClr val="529B8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790" name="Google Shape;790;p18"/>
            <p:cNvSpPr/>
            <p:nvPr/>
          </p:nvSpPr>
          <p:spPr>
            <a:xfrm>
              <a:off x="0" y="3232051"/>
              <a:ext cx="6248400" cy="807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18"/>
            <p:cNvSpPr txBox="1"/>
            <p:nvPr/>
          </p:nvSpPr>
          <p:spPr>
            <a:xfrm>
              <a:off x="0" y="3232051"/>
              <a:ext cx="6248400" cy="807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80000" rIns="80000" bIns="800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lang="en-IN" sz="2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How honest are you when giving this feedback?</a:t>
              </a:r>
              <a:endParaRPr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92" name="Google Shape;792;p18"/>
            <p:cNvCxnSpPr/>
            <p:nvPr/>
          </p:nvCxnSpPr>
          <p:spPr>
            <a:xfrm>
              <a:off x="0" y="4039891"/>
              <a:ext cx="6248400" cy="0"/>
            </a:xfrm>
            <a:prstGeom prst="straightConnector1">
              <a:avLst/>
            </a:prstGeom>
            <a:solidFill>
              <a:srgbClr val="589F93"/>
            </a:solidFill>
            <a:ln w="12700" cap="flat" cmpd="sng">
              <a:solidFill>
                <a:srgbClr val="589F9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793" name="Google Shape;793;p18"/>
            <p:cNvSpPr/>
            <p:nvPr/>
          </p:nvSpPr>
          <p:spPr>
            <a:xfrm>
              <a:off x="0" y="4039891"/>
              <a:ext cx="6248400" cy="807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18"/>
            <p:cNvSpPr txBox="1"/>
            <p:nvPr/>
          </p:nvSpPr>
          <p:spPr>
            <a:xfrm>
              <a:off x="0" y="4039891"/>
              <a:ext cx="6248400" cy="807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80000" rIns="80000" bIns="800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lang="en-IN" sz="2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Currently how are you coping with the problems you are facing?</a:t>
              </a:r>
              <a:endParaRPr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95" name="Google Shape;795;p18"/>
            <p:cNvCxnSpPr/>
            <p:nvPr/>
          </p:nvCxnSpPr>
          <p:spPr>
            <a:xfrm>
              <a:off x="0" y="4847732"/>
              <a:ext cx="6248400" cy="0"/>
            </a:xfrm>
            <a:prstGeom prst="straightConnector1">
              <a:avLst/>
            </a:prstGeom>
            <a:solidFill>
              <a:srgbClr val="60A29E"/>
            </a:solidFill>
            <a:ln w="12700" cap="flat" cmpd="sng">
              <a:solidFill>
                <a:srgbClr val="60A29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796" name="Google Shape;796;p18"/>
            <p:cNvSpPr/>
            <p:nvPr/>
          </p:nvSpPr>
          <p:spPr>
            <a:xfrm>
              <a:off x="0" y="4847732"/>
              <a:ext cx="6248400" cy="807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18"/>
            <p:cNvSpPr txBox="1"/>
            <p:nvPr/>
          </p:nvSpPr>
          <p:spPr>
            <a:xfrm>
              <a:off x="0" y="4847732"/>
              <a:ext cx="6248400" cy="807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80000" rIns="80000" bIns="800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lang="en-IN" sz="2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How do you think we can solve this problem in online education?</a:t>
              </a:r>
              <a:endParaRPr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8" name="Google Shape;798;p18"/>
          <p:cNvSpPr txBox="1"/>
          <p:nvPr/>
        </p:nvSpPr>
        <p:spPr>
          <a:xfrm>
            <a:off x="9953297" y="226380"/>
            <a:ext cx="24489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799" name="Google Shape;799;p18" descr="RV College Of Engineering Mission Statement, Employees and Hiring | LinkedI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931" y="162314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CDED"/>
        </a:solidFill>
        <a:effectLst/>
      </p:bgPr>
    </p:bg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9"/>
          <p:cNvSpPr/>
          <p:nvPr/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19"/>
          <p:cNvSpPr txBox="1">
            <a:spLocks noGrp="1"/>
          </p:cNvSpPr>
          <p:nvPr>
            <p:ph type="title"/>
          </p:nvPr>
        </p:nvSpPr>
        <p:spPr>
          <a:xfrm>
            <a:off x="502101" y="559675"/>
            <a:ext cx="3827700" cy="49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Calibri"/>
              <a:buNone/>
            </a:pPr>
            <a:r>
              <a:rPr lang="en-IN" sz="4100">
                <a:solidFill>
                  <a:schemeClr val="lt1"/>
                </a:solidFill>
              </a:rPr>
              <a:t>QUESTIONNAIRE</a:t>
            </a:r>
            <a:br>
              <a:rPr lang="en-IN" sz="4100">
                <a:solidFill>
                  <a:schemeClr val="lt1"/>
                </a:solidFill>
              </a:rPr>
            </a:br>
            <a:r>
              <a:rPr lang="en-IN" sz="4100">
                <a:solidFill>
                  <a:schemeClr val="lt1"/>
                </a:solidFill>
              </a:rPr>
              <a:t>FOR</a:t>
            </a:r>
            <a:br>
              <a:rPr lang="en-IN" sz="4100">
                <a:solidFill>
                  <a:schemeClr val="lt1"/>
                </a:solidFill>
              </a:rPr>
            </a:br>
            <a:r>
              <a:rPr lang="en-IN" sz="4100">
                <a:solidFill>
                  <a:schemeClr val="lt1"/>
                </a:solidFill>
              </a:rPr>
              <a:t>TEACHERS </a:t>
            </a:r>
            <a:endParaRPr/>
          </a:p>
        </p:txBody>
      </p:sp>
      <p:cxnSp>
        <p:nvCxnSpPr>
          <p:cNvPr id="808" name="Google Shape;808;p19"/>
          <p:cNvCxnSpPr/>
          <p:nvPr/>
        </p:nvCxnSpPr>
        <p:spPr>
          <a:xfrm>
            <a:off x="0" y="6199730"/>
            <a:ext cx="4297680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809" name="Google Shape;809;p19"/>
          <p:cNvGrpSpPr/>
          <p:nvPr/>
        </p:nvGrpSpPr>
        <p:grpSpPr>
          <a:xfrm>
            <a:off x="5091917" y="364236"/>
            <a:ext cx="6442858" cy="6177151"/>
            <a:chOff x="0" y="2286"/>
            <a:chExt cx="6442858" cy="6177151"/>
          </a:xfrm>
        </p:grpSpPr>
        <p:sp>
          <p:nvSpPr>
            <p:cNvPr id="810" name="Google Shape;810;p19"/>
            <p:cNvSpPr/>
            <p:nvPr/>
          </p:nvSpPr>
          <p:spPr>
            <a:xfrm>
              <a:off x="0" y="2286"/>
              <a:ext cx="6442858" cy="603985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19"/>
            <p:cNvSpPr/>
            <p:nvPr/>
          </p:nvSpPr>
          <p:spPr>
            <a:xfrm>
              <a:off x="182705" y="138183"/>
              <a:ext cx="332192" cy="332192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19"/>
            <p:cNvSpPr/>
            <p:nvPr/>
          </p:nvSpPr>
          <p:spPr>
            <a:xfrm>
              <a:off x="697603" y="2286"/>
              <a:ext cx="5745254" cy="6039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19"/>
            <p:cNvSpPr txBox="1"/>
            <p:nvPr/>
          </p:nvSpPr>
          <p:spPr>
            <a:xfrm>
              <a:off x="697603" y="2286"/>
              <a:ext cx="5745254" cy="6039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900" tIns="63900" rIns="63900" bIns="63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lang="en-IN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As a teacher taking online classes, how effective has online teaching been in comparison to offline classes?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19"/>
            <p:cNvSpPr/>
            <p:nvPr/>
          </p:nvSpPr>
          <p:spPr>
            <a:xfrm>
              <a:off x="0" y="757269"/>
              <a:ext cx="6442858" cy="603985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19"/>
            <p:cNvSpPr/>
            <p:nvPr/>
          </p:nvSpPr>
          <p:spPr>
            <a:xfrm>
              <a:off x="182705" y="893166"/>
              <a:ext cx="332192" cy="33219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19"/>
            <p:cNvSpPr/>
            <p:nvPr/>
          </p:nvSpPr>
          <p:spPr>
            <a:xfrm>
              <a:off x="697603" y="757269"/>
              <a:ext cx="5745254" cy="6039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19"/>
            <p:cNvSpPr txBox="1"/>
            <p:nvPr/>
          </p:nvSpPr>
          <p:spPr>
            <a:xfrm>
              <a:off x="697603" y="757269"/>
              <a:ext cx="5745254" cy="6039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900" tIns="63900" rIns="63900" bIns="63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lang="en-IN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What are some of the difficulties you face while conducting online classes?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19"/>
            <p:cNvSpPr/>
            <p:nvPr/>
          </p:nvSpPr>
          <p:spPr>
            <a:xfrm>
              <a:off x="0" y="1512251"/>
              <a:ext cx="6442858" cy="603985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19"/>
            <p:cNvSpPr/>
            <p:nvPr/>
          </p:nvSpPr>
          <p:spPr>
            <a:xfrm>
              <a:off x="182705" y="1648148"/>
              <a:ext cx="332192" cy="332192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19"/>
            <p:cNvSpPr/>
            <p:nvPr/>
          </p:nvSpPr>
          <p:spPr>
            <a:xfrm>
              <a:off x="697603" y="1512251"/>
              <a:ext cx="5745254" cy="6039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19"/>
            <p:cNvSpPr txBox="1"/>
            <p:nvPr/>
          </p:nvSpPr>
          <p:spPr>
            <a:xfrm>
              <a:off x="697603" y="1512251"/>
              <a:ext cx="5745254" cy="6039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900" tIns="63900" rIns="63900" bIns="63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lang="en-IN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Do you believe there is an understanding gap between what is taught by you and what the students grasp?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19"/>
            <p:cNvSpPr/>
            <p:nvPr/>
          </p:nvSpPr>
          <p:spPr>
            <a:xfrm>
              <a:off x="0" y="2267234"/>
              <a:ext cx="6442858" cy="603985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19"/>
            <p:cNvSpPr/>
            <p:nvPr/>
          </p:nvSpPr>
          <p:spPr>
            <a:xfrm>
              <a:off x="182705" y="2403130"/>
              <a:ext cx="332192" cy="332192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19"/>
            <p:cNvSpPr/>
            <p:nvPr/>
          </p:nvSpPr>
          <p:spPr>
            <a:xfrm>
              <a:off x="697603" y="2267234"/>
              <a:ext cx="5745254" cy="6039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19"/>
            <p:cNvSpPr txBox="1"/>
            <p:nvPr/>
          </p:nvSpPr>
          <p:spPr>
            <a:xfrm>
              <a:off x="697603" y="2267234"/>
              <a:ext cx="5745254" cy="6039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900" tIns="63900" rIns="63900" bIns="63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lang="en-IN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Are you receiving timely feedback regarding your teaching from students?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19"/>
            <p:cNvSpPr/>
            <p:nvPr/>
          </p:nvSpPr>
          <p:spPr>
            <a:xfrm>
              <a:off x="0" y="3022216"/>
              <a:ext cx="6442858" cy="603985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19"/>
            <p:cNvSpPr/>
            <p:nvPr/>
          </p:nvSpPr>
          <p:spPr>
            <a:xfrm>
              <a:off x="182705" y="3158113"/>
              <a:ext cx="332192" cy="332192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19"/>
            <p:cNvSpPr/>
            <p:nvPr/>
          </p:nvSpPr>
          <p:spPr>
            <a:xfrm>
              <a:off x="697603" y="3022216"/>
              <a:ext cx="5745254" cy="6039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19"/>
            <p:cNvSpPr txBox="1"/>
            <p:nvPr/>
          </p:nvSpPr>
          <p:spPr>
            <a:xfrm>
              <a:off x="697603" y="3022216"/>
              <a:ext cx="5745254" cy="6039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900" tIns="63900" rIns="63900" bIns="63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lang="en-IN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How honest do you feel students are when giving feedback?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19"/>
            <p:cNvSpPr/>
            <p:nvPr/>
          </p:nvSpPr>
          <p:spPr>
            <a:xfrm>
              <a:off x="0" y="3777198"/>
              <a:ext cx="6442858" cy="892274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19"/>
            <p:cNvSpPr/>
            <p:nvPr/>
          </p:nvSpPr>
          <p:spPr>
            <a:xfrm>
              <a:off x="182705" y="4057239"/>
              <a:ext cx="332192" cy="332192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19"/>
            <p:cNvSpPr/>
            <p:nvPr/>
          </p:nvSpPr>
          <p:spPr>
            <a:xfrm>
              <a:off x="697603" y="3921343"/>
              <a:ext cx="5745254" cy="6039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19"/>
            <p:cNvSpPr txBox="1"/>
            <p:nvPr/>
          </p:nvSpPr>
          <p:spPr>
            <a:xfrm>
              <a:off x="697603" y="3921343"/>
              <a:ext cx="5745254" cy="6039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900" tIns="63900" rIns="63900" bIns="63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lang="en-IN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On what parameters do you assess your children to understand their grasping level (tests, quizzes, verbal affirmation, responsiveness in class, etc)?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19"/>
            <p:cNvSpPr/>
            <p:nvPr/>
          </p:nvSpPr>
          <p:spPr>
            <a:xfrm>
              <a:off x="0" y="4820469"/>
              <a:ext cx="6442858" cy="603985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19"/>
            <p:cNvSpPr/>
            <p:nvPr/>
          </p:nvSpPr>
          <p:spPr>
            <a:xfrm>
              <a:off x="182705" y="4956366"/>
              <a:ext cx="332192" cy="332192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19"/>
            <p:cNvSpPr/>
            <p:nvPr/>
          </p:nvSpPr>
          <p:spPr>
            <a:xfrm>
              <a:off x="697603" y="4820469"/>
              <a:ext cx="5745254" cy="6039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19"/>
            <p:cNvSpPr txBox="1"/>
            <p:nvPr/>
          </p:nvSpPr>
          <p:spPr>
            <a:xfrm>
              <a:off x="697603" y="4820469"/>
              <a:ext cx="5745254" cy="6039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900" tIns="63900" rIns="63900" bIns="63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lang="en-IN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Is it difficult to monitor students online while teaching, with the current equipment?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19"/>
            <p:cNvSpPr/>
            <p:nvPr/>
          </p:nvSpPr>
          <p:spPr>
            <a:xfrm>
              <a:off x="0" y="5575452"/>
              <a:ext cx="6442858" cy="603985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19"/>
            <p:cNvSpPr/>
            <p:nvPr/>
          </p:nvSpPr>
          <p:spPr>
            <a:xfrm>
              <a:off x="182705" y="5711349"/>
              <a:ext cx="332192" cy="332192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19"/>
            <p:cNvSpPr/>
            <p:nvPr/>
          </p:nvSpPr>
          <p:spPr>
            <a:xfrm>
              <a:off x="697603" y="5575452"/>
              <a:ext cx="5745254" cy="6039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19"/>
            <p:cNvSpPr txBox="1"/>
            <p:nvPr/>
          </p:nvSpPr>
          <p:spPr>
            <a:xfrm>
              <a:off x="697603" y="5575452"/>
              <a:ext cx="5745254" cy="6039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900" tIns="63900" rIns="63900" bIns="63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lang="en-IN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Do you think there is a solution to this problem of monitoring?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2" name="Google Shape;842;p19"/>
          <p:cNvSpPr txBox="1"/>
          <p:nvPr/>
        </p:nvSpPr>
        <p:spPr>
          <a:xfrm>
            <a:off x="9953297" y="226380"/>
            <a:ext cx="24489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843" name="Google Shape;843;p19" descr="RV College Of Engineering Mission Statement, Employees and Hiring | LinkedIn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37931" y="162314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"/>
          <p:cNvSpPr txBox="1">
            <a:spLocks noGrp="1"/>
          </p:cNvSpPr>
          <p:nvPr>
            <p:ph type="title"/>
          </p:nvPr>
        </p:nvSpPr>
        <p:spPr>
          <a:xfrm>
            <a:off x="838200" y="142881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ct val="100000"/>
              <a:buFont typeface="Playfair Display"/>
              <a:buNone/>
            </a:pPr>
            <a:r>
              <a:rPr lang="en-IN" sz="4400">
                <a:solidFill>
                  <a:srgbClr val="1F386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RECOGNIZING THE LEARNING GAP IN ONLINE EDUCATION USING MULTIMODAL AFFECT RECOGNITION </a:t>
            </a:r>
            <a:br>
              <a:rPr lang="en-IN" sz="4400">
                <a:solidFill>
                  <a:srgbClr val="00589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-IN" sz="4400">
                <a:solidFill>
                  <a:srgbClr val="00589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endParaRPr/>
          </a:p>
        </p:txBody>
      </p:sp>
      <p:sp>
        <p:nvSpPr>
          <p:cNvPr id="505" name="Google Shape;505;p2"/>
          <p:cNvSpPr txBox="1">
            <a:spLocks noGrp="1"/>
          </p:cNvSpPr>
          <p:nvPr>
            <p:ph type="body" idx="1"/>
          </p:nvPr>
        </p:nvSpPr>
        <p:spPr>
          <a:xfrm>
            <a:off x="2237273" y="4455951"/>
            <a:ext cx="951929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IN" sz="2000">
                <a:latin typeface="Helvetica Neue"/>
                <a:ea typeface="Helvetica Neue"/>
                <a:cs typeface="Helvetica Neue"/>
                <a:sym typeface="Helvetica Neue"/>
              </a:rPr>
              <a:t>Theme: 5 – </a:t>
            </a:r>
            <a:r>
              <a:rPr lang="en-IN" sz="2000" b="0" i="0">
                <a:latin typeface="Roboto"/>
                <a:ea typeface="Roboto"/>
                <a:cs typeface="Roboto"/>
                <a:sym typeface="Roboto"/>
              </a:rPr>
              <a:t>Conservation Agriculture, Health care, and Quality Education</a:t>
            </a:r>
            <a:endParaRPr/>
          </a:p>
          <a:p>
            <a:pPr marL="0" lvl="0" indent="0" algn="l" rtl="0">
              <a:lnSpc>
                <a:spcPct val="101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b="0" i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1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IN" sz="2000">
                <a:latin typeface="Helvetica Neue"/>
                <a:ea typeface="Helvetica Neue"/>
                <a:cs typeface="Helvetica Neue"/>
                <a:sym typeface="Helvetica Neue"/>
              </a:rPr>
              <a:t>Mentor Name &amp;  Designation: Dr. Prapulla S B (Assistant Professor) and Dr. Soumya A (Associate Professor)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graphicFrame>
        <p:nvGraphicFramePr>
          <p:cNvPr id="506" name="Google Shape;506;p2"/>
          <p:cNvGraphicFramePr/>
          <p:nvPr/>
        </p:nvGraphicFramePr>
        <p:xfrm>
          <a:off x="2239347" y="268732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{227BC822-F146-41FA-9A58-A6D3F8B372AE}</a:tableStyleId>
              </a:tblPr>
              <a:tblGrid>
                <a:gridCol w="4061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u="none" strike="noStrike" cap="none"/>
                        <a:t>STUDENT NAME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/>
                        <a:t>USN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Akshita Gupta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1RV19CS013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Pooja Rajesh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1RV19CS113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Praneeta Immadisetty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1RV19CS117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07" name="Google Shape;507;p2" descr="RV College Of Engineering Mission Statement, Employees and Hiring | LinkedI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180976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2"/>
          <p:cNvSpPr txBox="1"/>
          <p:nvPr/>
        </p:nvSpPr>
        <p:spPr>
          <a:xfrm>
            <a:off x="9953297" y="226380"/>
            <a:ext cx="24489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18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09" name="Google Shape;509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AADA"/>
        </a:solidFill>
        <a:effectLst/>
      </p:bgPr>
    </p:bg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Google Shape;850;p20" descr="A picture containing text, person, person, indoor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60511" y="54659"/>
            <a:ext cx="7341475" cy="236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20" descr="A picture containing text, person, smiling, pos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781" y="2316726"/>
            <a:ext cx="7337206" cy="224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20" descr="A picture containing text, person, indoor, wall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4780" y="4545411"/>
            <a:ext cx="7341475" cy="2234073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20"/>
          <p:cNvSpPr txBox="1"/>
          <p:nvPr/>
        </p:nvSpPr>
        <p:spPr>
          <a:xfrm>
            <a:off x="8467068" y="768240"/>
            <a:ext cx="27432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Interviewing a student from the Chemical Engineering Department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20"/>
          <p:cNvSpPr txBox="1"/>
          <p:nvPr/>
        </p:nvSpPr>
        <p:spPr>
          <a:xfrm>
            <a:off x="8690413" y="2962274"/>
            <a:ext cx="27432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Interviewing a student from the Computer Science and Engineering Department</a:t>
            </a:r>
            <a:endParaRPr/>
          </a:p>
        </p:txBody>
      </p:sp>
      <p:sp>
        <p:nvSpPr>
          <p:cNvPr id="855" name="Google Shape;855;p20"/>
          <p:cNvSpPr txBox="1"/>
          <p:nvPr/>
        </p:nvSpPr>
        <p:spPr>
          <a:xfrm>
            <a:off x="8690412" y="5064343"/>
            <a:ext cx="27432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Interviewing a student from the Electronics and Instrumentation Engineering Department</a:t>
            </a:r>
            <a:endParaRPr/>
          </a:p>
        </p:txBody>
      </p:sp>
      <p:sp>
        <p:nvSpPr>
          <p:cNvPr id="856" name="Google Shape;856;p20"/>
          <p:cNvSpPr txBox="1"/>
          <p:nvPr/>
        </p:nvSpPr>
        <p:spPr>
          <a:xfrm>
            <a:off x="9953297" y="226380"/>
            <a:ext cx="24489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857" name="Google Shape;857;p20" descr="RV College Of Engineering Mission Statement, Employees and Hiring | LinkedIn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7931" y="162314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Google Shape;864;p21" descr="Magnifying glass on clear background"/>
          <p:cNvPicPr preferRelativeResize="0"/>
          <p:nvPr/>
        </p:nvPicPr>
        <p:blipFill rotWithShape="1">
          <a:blip r:embed="rId3">
            <a:alphaModFix amt="60000"/>
          </a:blip>
          <a:srcRect b="15730"/>
          <a:stretch/>
        </p:blipFill>
        <p:spPr>
          <a:xfrm>
            <a:off x="20" y="-1"/>
            <a:ext cx="1219198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21"/>
          <p:cNvSpPr txBox="1">
            <a:spLocks noGrp="1"/>
          </p:cNvSpPr>
          <p:nvPr>
            <p:ph type="title"/>
          </p:nvPr>
        </p:nvSpPr>
        <p:spPr>
          <a:xfrm>
            <a:off x="838200" y="914402"/>
            <a:ext cx="10515600" cy="2985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IN" sz="5200" b="1"/>
              <a:t>DRIVE LINK WITH PROOF OF INTERVIEWS</a:t>
            </a:r>
            <a:endParaRPr/>
          </a:p>
        </p:txBody>
      </p:sp>
      <p:sp>
        <p:nvSpPr>
          <p:cNvPr id="866" name="Google Shape;866;p21"/>
          <p:cNvSpPr txBox="1">
            <a:spLocks noGrp="1"/>
          </p:cNvSpPr>
          <p:nvPr>
            <p:ph type="body" idx="1"/>
          </p:nvPr>
        </p:nvSpPr>
        <p:spPr>
          <a:xfrm>
            <a:off x="838200" y="4072040"/>
            <a:ext cx="10515600" cy="138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https://drive.google.com/drive/folders/1KNwMuAZsiyvSp__9tyscGPEkqjXcYnfl?usp=sharing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867" name="Google Shape;867;p21" descr="RV College Of Engineering Mission Statement, Employees and Hiring | LinkedI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8600" y="180976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21"/>
          <p:cNvSpPr txBox="1"/>
          <p:nvPr/>
        </p:nvSpPr>
        <p:spPr>
          <a:xfrm>
            <a:off x="9953297" y="226380"/>
            <a:ext cx="24489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69" name="Google Shape;869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I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22"/>
          <p:cNvSpPr txBox="1">
            <a:spLocks noGrp="1"/>
          </p:cNvSpPr>
          <p:nvPr>
            <p:ph type="title"/>
          </p:nvPr>
        </p:nvSpPr>
        <p:spPr>
          <a:xfrm>
            <a:off x="3677686" y="185902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IN" b="1"/>
              <a:t>Empathy Maps</a:t>
            </a:r>
            <a:endParaRPr/>
          </a:p>
        </p:txBody>
      </p:sp>
      <p:sp>
        <p:nvSpPr>
          <p:cNvPr id="876" name="Google Shape;876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sp>
        <p:nvSpPr>
          <p:cNvPr id="877" name="Google Shape;877;p22"/>
          <p:cNvSpPr txBox="1"/>
          <p:nvPr/>
        </p:nvSpPr>
        <p:spPr>
          <a:xfrm>
            <a:off x="9953297" y="226380"/>
            <a:ext cx="24489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878" name="Google Shape;878;p22" descr="RV College Of Engineering Mission Statement, Employees and Hiring | LinkedI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931" y="162314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0" name="Google Shape;880;p22" descr="Treasure Map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91050" y="811213"/>
            <a:ext cx="3009900" cy="30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2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IN" b="1"/>
              <a:t>RVCE STUDENTS</a:t>
            </a:r>
            <a:endParaRPr/>
          </a:p>
        </p:txBody>
      </p:sp>
      <p:sp>
        <p:nvSpPr>
          <p:cNvPr id="887" name="Google Shape;887;p2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>
                <a:solidFill>
                  <a:schemeClr val="dk1"/>
                </a:solidFill>
              </a:rPr>
              <a:t>10 STUDENTS FROM VARIOUS DEPARTMENTS</a:t>
            </a:r>
            <a:endParaRPr/>
          </a:p>
        </p:txBody>
      </p:sp>
      <p:pic>
        <p:nvPicPr>
          <p:cNvPr id="888" name="Google Shape;888;p23" descr="RV College Of Engineering Mission Statement, Employees and Hiring | LinkedI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180976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23"/>
          <p:cNvSpPr txBox="1"/>
          <p:nvPr/>
        </p:nvSpPr>
        <p:spPr>
          <a:xfrm>
            <a:off x="9953297" y="226380"/>
            <a:ext cx="24489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90" name="Google Shape;890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1" name="Google Shape;891;p23" descr="Diploma roll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1850" y="0"/>
            <a:ext cx="4363616" cy="4363616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I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7" name="Google Shape;89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5472" y="3428703"/>
            <a:ext cx="6096528" cy="3429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6096528" cy="3429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5472" y="0"/>
            <a:ext cx="6096528" cy="3429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3428703"/>
            <a:ext cx="6096528" cy="3429297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24"/>
          <p:cNvSpPr txBox="1"/>
          <p:nvPr/>
        </p:nvSpPr>
        <p:spPr>
          <a:xfrm>
            <a:off x="9953297" y="226380"/>
            <a:ext cx="24489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02" name="Google Shape;902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I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6976"/>
        </a:solidFill>
        <a:effectLst/>
      </p:bgPr>
    </p:bg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25"/>
          <p:cNvSpPr txBox="1">
            <a:spLocks noGrp="1"/>
          </p:cNvSpPr>
          <p:nvPr>
            <p:ph type="title"/>
          </p:nvPr>
        </p:nvSpPr>
        <p:spPr>
          <a:xfrm>
            <a:off x="3990780" y="-225514"/>
            <a:ext cx="4572461" cy="1383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haroni"/>
              <a:buNone/>
            </a:pPr>
            <a:r>
              <a:rPr lang="en-IN" sz="4000" b="1">
                <a:latin typeface="Aharoni"/>
                <a:ea typeface="Aharoni"/>
                <a:cs typeface="Aharoni"/>
                <a:sym typeface="Aharoni"/>
              </a:rPr>
              <a:t>EMPATHY MAP </a:t>
            </a:r>
            <a:endParaRPr/>
          </a:p>
        </p:txBody>
      </p:sp>
      <p:pic>
        <p:nvPicPr>
          <p:cNvPr id="909" name="Google Shape;909;p25" descr="Spinning Plates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75177">
            <a:off x="5819812" y="2580796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25" descr="Megaphone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75177">
            <a:off x="4911437" y="2667938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25" descr="Angel face outline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43694" y="3604518"/>
            <a:ext cx="865150" cy="86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25" descr="Artificial Intelligence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175177">
            <a:off x="5821220" y="3532883"/>
            <a:ext cx="914400" cy="91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3" name="Google Shape;913;p25"/>
          <p:cNvCxnSpPr/>
          <p:nvPr/>
        </p:nvCxnSpPr>
        <p:spPr>
          <a:xfrm>
            <a:off x="5797118" y="705921"/>
            <a:ext cx="0" cy="5976021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14" name="Google Shape;914;p25"/>
          <p:cNvCxnSpPr/>
          <p:nvPr/>
        </p:nvCxnSpPr>
        <p:spPr>
          <a:xfrm rot="10800000" flipH="1">
            <a:off x="731992" y="3510190"/>
            <a:ext cx="10728016" cy="7699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15" name="Google Shape;915;p25"/>
          <p:cNvSpPr txBox="1"/>
          <p:nvPr/>
        </p:nvSpPr>
        <p:spPr>
          <a:xfrm>
            <a:off x="306822" y="521255"/>
            <a:ext cx="7585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haroni"/>
              <a:buNone/>
            </a:pPr>
            <a:r>
              <a:rPr lang="en-IN" sz="1800" b="1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rPr>
              <a:t>SAYS</a:t>
            </a:r>
            <a:endParaRPr/>
          </a:p>
        </p:txBody>
      </p:sp>
      <p:sp>
        <p:nvSpPr>
          <p:cNvPr id="916" name="Google Shape;916;p25"/>
          <p:cNvSpPr txBox="1"/>
          <p:nvPr/>
        </p:nvSpPr>
        <p:spPr>
          <a:xfrm>
            <a:off x="10798387" y="521255"/>
            <a:ext cx="77777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haroni"/>
              <a:buNone/>
            </a:pPr>
            <a:r>
              <a:rPr lang="en-IN" sz="1800" b="1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rPr>
              <a:t>DOES</a:t>
            </a:r>
            <a:endParaRPr/>
          </a:p>
        </p:txBody>
      </p:sp>
      <p:sp>
        <p:nvSpPr>
          <p:cNvPr id="917" name="Google Shape;917;p25"/>
          <p:cNvSpPr txBox="1"/>
          <p:nvPr/>
        </p:nvSpPr>
        <p:spPr>
          <a:xfrm>
            <a:off x="120494" y="6286597"/>
            <a:ext cx="7617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haroni"/>
              <a:buNone/>
            </a:pPr>
            <a:r>
              <a:rPr lang="en-IN" sz="1800" b="1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rPr>
              <a:t>FEELS</a:t>
            </a:r>
            <a:endParaRPr/>
          </a:p>
        </p:txBody>
      </p:sp>
      <p:sp>
        <p:nvSpPr>
          <p:cNvPr id="918" name="Google Shape;918;p25"/>
          <p:cNvSpPr txBox="1"/>
          <p:nvPr/>
        </p:nvSpPr>
        <p:spPr>
          <a:xfrm>
            <a:off x="10781855" y="6286597"/>
            <a:ext cx="10150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haroni"/>
              <a:buNone/>
            </a:pPr>
            <a:r>
              <a:rPr lang="en-IN" sz="1800" b="1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rPr>
              <a:t>THINKS</a:t>
            </a:r>
            <a:endParaRPr/>
          </a:p>
        </p:txBody>
      </p:sp>
      <p:sp>
        <p:nvSpPr>
          <p:cNvPr id="919" name="Google Shape;919;p25"/>
          <p:cNvSpPr/>
          <p:nvPr/>
        </p:nvSpPr>
        <p:spPr>
          <a:xfrm>
            <a:off x="1235508" y="788919"/>
            <a:ext cx="3792828" cy="2408996"/>
          </a:xfrm>
          <a:prstGeom prst="foldedCorner">
            <a:avLst>
              <a:gd name="adj" fmla="val 16667"/>
            </a:avLst>
          </a:prstGeom>
          <a:solidFill>
            <a:srgbClr val="E6D5BB"/>
          </a:solidFill>
          <a:ln w="12700" cap="flat" cmpd="sng">
            <a:solidFill>
              <a:srgbClr val="14425D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Calibri"/>
              <a:buNone/>
            </a:pPr>
            <a:endParaRPr sz="1750" b="0" i="0" u="none" strike="noStrike" cap="none">
              <a:solidFill>
                <a:srgbClr val="4B376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4B376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365A"/>
              </a:buClr>
              <a:buSzPts val="2000"/>
              <a:buFont typeface="Arial"/>
              <a:buChar char="•"/>
            </a:pPr>
            <a:r>
              <a:rPr lang="en-IN" sz="2000" b="0" i="0" u="none" strike="noStrike" cap="none">
                <a:solidFill>
                  <a:srgbClr val="48365A"/>
                </a:solidFill>
                <a:latin typeface="Calibri"/>
                <a:ea typeface="Calibri"/>
                <a:cs typeface="Calibri"/>
                <a:sym typeface="Calibri"/>
              </a:rPr>
              <a:t>Course-end surveys are generally provided.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365A"/>
              </a:buClr>
              <a:buSzPts val="2000"/>
              <a:buFont typeface="Arial"/>
              <a:buChar char="•"/>
            </a:pPr>
            <a:r>
              <a:rPr lang="en-IN" sz="2000" b="0" i="0" u="none" strike="noStrike" cap="none">
                <a:solidFill>
                  <a:srgbClr val="48365A"/>
                </a:solidFill>
                <a:latin typeface="Calibri"/>
                <a:ea typeface="Calibri"/>
                <a:cs typeface="Calibri"/>
                <a:sym typeface="Calibri"/>
              </a:rPr>
              <a:t>Honest if anonymous feedback.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365A"/>
              </a:buClr>
              <a:buSzPts val="2000"/>
              <a:buFont typeface="Arial"/>
              <a:buChar char="•"/>
            </a:pPr>
            <a:r>
              <a:rPr lang="en-IN" sz="2000" b="0" i="0" u="none" strike="noStrike" cap="none">
                <a:solidFill>
                  <a:srgbClr val="48365A"/>
                </a:solidFill>
                <a:latin typeface="Calibri"/>
                <a:ea typeface="Calibri"/>
                <a:cs typeface="Calibri"/>
                <a:sym typeface="Calibri"/>
              </a:rPr>
              <a:t>Not honest when teachers ask about their concept clarity in classes.</a:t>
            </a:r>
            <a:endParaRPr/>
          </a:p>
        </p:txBody>
      </p:sp>
      <p:sp>
        <p:nvSpPr>
          <p:cNvPr id="920" name="Google Shape;920;p25"/>
          <p:cNvSpPr/>
          <p:nvPr/>
        </p:nvSpPr>
        <p:spPr>
          <a:xfrm>
            <a:off x="6756906" y="4146085"/>
            <a:ext cx="3792828" cy="2408996"/>
          </a:xfrm>
          <a:prstGeom prst="foldedCorner">
            <a:avLst>
              <a:gd name="adj" fmla="val 16667"/>
            </a:avLst>
          </a:prstGeom>
          <a:solidFill>
            <a:srgbClr val="E6D5BB"/>
          </a:solidFill>
          <a:ln w="12700" cap="flat" cmpd="sng">
            <a:solidFill>
              <a:srgbClr val="14425D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4B376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4B376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4B376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365A"/>
              </a:buClr>
              <a:buSzPts val="1850"/>
              <a:buFont typeface="Arial"/>
              <a:buChar char="•"/>
            </a:pPr>
            <a:r>
              <a:rPr lang="en-IN" sz="1850" b="0" i="0" u="none" strike="noStrike" cap="none">
                <a:solidFill>
                  <a:srgbClr val="48365A"/>
                </a:solidFill>
                <a:latin typeface="Calibri"/>
                <a:ea typeface="Calibri"/>
                <a:cs typeface="Calibri"/>
                <a:sym typeface="Calibri"/>
              </a:rPr>
              <a:t>Need of platform for QnA sessions.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365A"/>
              </a:buClr>
              <a:buSzPts val="1850"/>
              <a:buFont typeface="Arial"/>
              <a:buChar char="•"/>
            </a:pPr>
            <a:r>
              <a:rPr lang="en-IN" sz="1850" b="0" i="0" u="none" strike="noStrike" cap="none">
                <a:solidFill>
                  <a:srgbClr val="48365A"/>
                </a:solidFill>
                <a:latin typeface="Calibri"/>
                <a:ea typeface="Calibri"/>
                <a:cs typeface="Calibri"/>
                <a:sym typeface="Calibri"/>
              </a:rPr>
              <a:t>Classes have to be more interactive, with more problem solving, asking responses etc.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365A"/>
              </a:buClr>
              <a:buSzPts val="1850"/>
              <a:buFont typeface="Arial"/>
              <a:buChar char="•"/>
            </a:pPr>
            <a:r>
              <a:rPr lang="en-IN" sz="1850" b="0" i="0" u="none" strike="noStrike" cap="none">
                <a:solidFill>
                  <a:srgbClr val="48365A"/>
                </a:solidFill>
                <a:latin typeface="Calibri"/>
                <a:ea typeface="Calibri"/>
                <a:cs typeface="Calibri"/>
                <a:sym typeface="Calibri"/>
              </a:rPr>
              <a:t>Need a less monotonous platform.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365A"/>
              </a:buClr>
              <a:buSzPts val="1850"/>
              <a:buFont typeface="Arial"/>
              <a:buChar char="•"/>
            </a:pPr>
            <a:r>
              <a:rPr lang="en-IN" sz="1850" b="0" i="0" u="none" strike="noStrike" cap="none">
                <a:solidFill>
                  <a:srgbClr val="48365A"/>
                </a:solidFill>
                <a:latin typeface="Calibri"/>
                <a:ea typeface="Calibri"/>
                <a:cs typeface="Calibri"/>
                <a:sym typeface="Calibri"/>
              </a:rPr>
              <a:t>Effective doubt clearance techniques needed.</a:t>
            </a:r>
            <a:endParaRPr/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F46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F46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25"/>
          <p:cNvSpPr/>
          <p:nvPr/>
        </p:nvSpPr>
        <p:spPr>
          <a:xfrm>
            <a:off x="1235508" y="4146085"/>
            <a:ext cx="3792828" cy="2408996"/>
          </a:xfrm>
          <a:prstGeom prst="foldedCorner">
            <a:avLst>
              <a:gd name="adj" fmla="val 16667"/>
            </a:avLst>
          </a:prstGeom>
          <a:solidFill>
            <a:srgbClr val="E6D5BB"/>
          </a:solidFill>
          <a:ln w="12700" cap="flat" cmpd="sng">
            <a:solidFill>
              <a:srgbClr val="14425D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F46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4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</a:pPr>
            <a:endParaRPr sz="1750" b="0" i="0" u="none" strike="noStrike" cap="none">
              <a:solidFill>
                <a:srgbClr val="4B376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4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</a:pPr>
            <a:endParaRPr sz="1750" b="0" i="0" u="none" strike="noStrike" cap="none">
              <a:solidFill>
                <a:srgbClr val="4B376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4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</a:pPr>
            <a:endParaRPr sz="1750" b="0" i="0" u="none" strike="noStrike" cap="none">
              <a:solidFill>
                <a:srgbClr val="4B376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4B376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365A"/>
              </a:buClr>
              <a:buSzPts val="2000"/>
              <a:buFont typeface="Arial"/>
              <a:buChar char="•"/>
            </a:pPr>
            <a:r>
              <a:rPr lang="en-IN" sz="2000" b="0" i="0" u="none" strike="noStrike" cap="none">
                <a:solidFill>
                  <a:srgbClr val="48365A"/>
                </a:solidFill>
                <a:latin typeface="Calibri"/>
                <a:ea typeface="Calibri"/>
                <a:cs typeface="Calibri"/>
                <a:sym typeface="Calibri"/>
              </a:rPr>
              <a:t>Network issues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365A"/>
              </a:buClr>
              <a:buSzPts val="2000"/>
              <a:buFont typeface="Arial"/>
              <a:buChar char="•"/>
            </a:pPr>
            <a:r>
              <a:rPr lang="en-IN" sz="2000" b="0" i="0" u="none" strike="noStrike" cap="none">
                <a:solidFill>
                  <a:srgbClr val="48365A"/>
                </a:solidFill>
                <a:latin typeface="Calibri"/>
                <a:ea typeface="Calibri"/>
                <a:cs typeface="Calibri"/>
                <a:sym typeface="Calibri"/>
              </a:rPr>
              <a:t>Difficult to pay attention and stay focused and engaged.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365A"/>
              </a:buClr>
              <a:buSzPts val="2000"/>
              <a:buFont typeface="Arial"/>
              <a:buChar char="•"/>
            </a:pPr>
            <a:r>
              <a:rPr lang="en-IN" sz="2000" b="0" i="0" u="none" strike="noStrike" cap="none">
                <a:solidFill>
                  <a:srgbClr val="48365A"/>
                </a:solidFill>
                <a:latin typeface="Calibri"/>
                <a:ea typeface="Calibri"/>
                <a:cs typeface="Calibri"/>
                <a:sym typeface="Calibri"/>
              </a:rPr>
              <a:t>Offline better, more interaction with friends and teachers.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365A"/>
              </a:buClr>
              <a:buSzPts val="2000"/>
              <a:buFont typeface="Arial"/>
              <a:buChar char="•"/>
            </a:pPr>
            <a:r>
              <a:rPr lang="en-IN" sz="2000" b="0" i="0" u="none" strike="noStrike" cap="none">
                <a:solidFill>
                  <a:srgbClr val="48365A"/>
                </a:solidFill>
                <a:latin typeface="Calibri"/>
                <a:ea typeface="Calibri"/>
                <a:cs typeface="Calibri"/>
                <a:sym typeface="Calibri"/>
              </a:rPr>
              <a:t>Unable to learn much in practical oriented subjects.</a:t>
            </a:r>
            <a:endParaRPr/>
          </a:p>
          <a:p>
            <a:pPr marL="285750" marR="0" lvl="0" indent="-174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</a:pPr>
            <a:endParaRPr sz="1750" b="0" i="0" u="none" strike="noStrike" cap="none">
              <a:solidFill>
                <a:srgbClr val="48365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4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</a:pPr>
            <a:endParaRPr sz="1750" b="0" i="0" u="none" strike="noStrike" cap="none">
              <a:solidFill>
                <a:srgbClr val="4B376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4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</a:pPr>
            <a:endParaRPr sz="1750" b="0" i="0" u="none" strike="noStrike" cap="none">
              <a:solidFill>
                <a:srgbClr val="4B376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4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</a:pPr>
            <a:endParaRPr sz="1750" b="0" i="0" u="none" strike="noStrike" cap="none">
              <a:solidFill>
                <a:srgbClr val="4B376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25"/>
          <p:cNvSpPr/>
          <p:nvPr/>
        </p:nvSpPr>
        <p:spPr>
          <a:xfrm>
            <a:off x="6756906" y="788919"/>
            <a:ext cx="3792828" cy="2408996"/>
          </a:xfrm>
          <a:prstGeom prst="foldedCorner">
            <a:avLst>
              <a:gd name="adj" fmla="val 16667"/>
            </a:avLst>
          </a:prstGeom>
          <a:solidFill>
            <a:srgbClr val="E6D5BB"/>
          </a:solidFill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222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4B376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365A"/>
              </a:buClr>
              <a:buSzPts val="1900"/>
              <a:buFont typeface="Arial"/>
              <a:buChar char="•"/>
            </a:pPr>
            <a:r>
              <a:rPr lang="en-IN" sz="1900" b="0" i="0" u="none" strike="noStrike" cap="none">
                <a:solidFill>
                  <a:srgbClr val="48365A"/>
                </a:solidFill>
                <a:latin typeface="Calibri"/>
                <a:ea typeface="Calibri"/>
                <a:cs typeface="Calibri"/>
                <a:sym typeface="Calibri"/>
              </a:rPr>
              <a:t>Tries to clarify doubts with teachers by messages/emails.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365A"/>
              </a:buClr>
              <a:buSzPts val="1900"/>
              <a:buFont typeface="Arial"/>
              <a:buChar char="•"/>
            </a:pPr>
            <a:r>
              <a:rPr lang="en-IN" sz="1900" b="0" i="0" u="none" strike="noStrike" cap="none">
                <a:solidFill>
                  <a:srgbClr val="48365A"/>
                </a:solidFill>
                <a:latin typeface="Calibri"/>
                <a:ea typeface="Calibri"/>
                <a:cs typeface="Calibri"/>
                <a:sym typeface="Calibri"/>
              </a:rPr>
              <a:t>Watches recordings for better understanding.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365A"/>
              </a:buClr>
              <a:buSzPts val="1900"/>
              <a:buFont typeface="Arial"/>
              <a:buChar char="•"/>
            </a:pPr>
            <a:r>
              <a:rPr lang="en-IN" sz="1900" b="0" i="0" u="none" strike="noStrike" cap="none">
                <a:solidFill>
                  <a:srgbClr val="48365A"/>
                </a:solidFill>
                <a:latin typeface="Calibri"/>
                <a:ea typeface="Calibri"/>
                <a:cs typeface="Calibri"/>
                <a:sym typeface="Calibri"/>
              </a:rPr>
              <a:t>Refer to textbooks, PPTs sent.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365A"/>
              </a:buClr>
              <a:buSzPts val="1900"/>
              <a:buFont typeface="Arial"/>
              <a:buChar char="•"/>
            </a:pPr>
            <a:r>
              <a:rPr lang="en-IN" sz="1900" b="0" i="0" u="none" strike="noStrike" cap="none">
                <a:solidFill>
                  <a:srgbClr val="48365A"/>
                </a:solidFill>
                <a:latin typeface="Calibri"/>
                <a:ea typeface="Calibri"/>
                <a:cs typeface="Calibri"/>
                <a:sym typeface="Calibri"/>
              </a:rPr>
              <a:t>Depend on internet resources (YouTube, etc).</a:t>
            </a:r>
            <a:endParaRPr/>
          </a:p>
        </p:txBody>
      </p:sp>
      <p:sp>
        <p:nvSpPr>
          <p:cNvPr id="923" name="Google Shape;923;p25"/>
          <p:cNvSpPr txBox="1"/>
          <p:nvPr/>
        </p:nvSpPr>
        <p:spPr>
          <a:xfrm flipH="1">
            <a:off x="8943055" y="96421"/>
            <a:ext cx="40635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RVCE Students</a:t>
            </a:r>
            <a:endParaRPr/>
          </a:p>
        </p:txBody>
      </p:sp>
      <p:sp>
        <p:nvSpPr>
          <p:cNvPr id="924" name="Google Shape;924;p25"/>
          <p:cNvSpPr txBox="1"/>
          <p:nvPr/>
        </p:nvSpPr>
        <p:spPr>
          <a:xfrm>
            <a:off x="9953297" y="226380"/>
            <a:ext cx="24489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925" name="Google Shape;925;p25" descr="RV College Of Engineering Mission Statement, Employees and Hiring | LinkedI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7931" y="162314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I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3C9E"/>
        </a:solidFill>
        <a:effectLst/>
      </p:bgPr>
    </p:bg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IN" b="1"/>
              <a:t>RVCE TEACHERS</a:t>
            </a:r>
            <a:endParaRPr/>
          </a:p>
        </p:txBody>
      </p:sp>
      <p:sp>
        <p:nvSpPr>
          <p:cNvPr id="933" name="Google Shape;933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>
                <a:solidFill>
                  <a:schemeClr val="dk1"/>
                </a:solidFill>
              </a:rPr>
              <a:t>5 LECTURERS FROM DIFFERENT DEPARTMENTS</a:t>
            </a:r>
            <a:endParaRPr/>
          </a:p>
        </p:txBody>
      </p:sp>
      <p:pic>
        <p:nvPicPr>
          <p:cNvPr id="934" name="Google Shape;934;p26" descr="RV College Of Engineering Mission Statement, Employees and Hiring | LinkedI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180976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26"/>
          <p:cNvSpPr txBox="1"/>
          <p:nvPr/>
        </p:nvSpPr>
        <p:spPr>
          <a:xfrm>
            <a:off x="9953297" y="226380"/>
            <a:ext cx="24489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36" name="Google Shape;936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7" name="Google Shape;937;p26" descr="Professor female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2660" y="91995"/>
            <a:ext cx="3337005" cy="3337005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I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3" name="Google Shape;94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9651" y="-18404"/>
            <a:ext cx="6096528" cy="3429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6878" y="-18403"/>
            <a:ext cx="6096522" cy="3429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6878" y="3410892"/>
            <a:ext cx="6096528" cy="3429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89650" y="3410891"/>
            <a:ext cx="6096528" cy="3429297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I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28"/>
          <p:cNvSpPr txBox="1">
            <a:spLocks noGrp="1"/>
          </p:cNvSpPr>
          <p:nvPr>
            <p:ph type="title"/>
          </p:nvPr>
        </p:nvSpPr>
        <p:spPr>
          <a:xfrm>
            <a:off x="3645644" y="-327800"/>
            <a:ext cx="4572461" cy="1383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haroni"/>
              <a:buNone/>
            </a:pPr>
            <a:r>
              <a:rPr lang="en-IN" sz="4000" b="1">
                <a:latin typeface="Aharoni"/>
                <a:ea typeface="Aharoni"/>
                <a:cs typeface="Aharoni"/>
                <a:sym typeface="Aharoni"/>
              </a:rPr>
              <a:t>EMPATHY MAP 20</a:t>
            </a:r>
            <a:endParaRPr/>
          </a:p>
        </p:txBody>
      </p:sp>
      <p:pic>
        <p:nvPicPr>
          <p:cNvPr id="954" name="Google Shape;954;p28" descr="Spinning Plates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75177">
            <a:off x="5819812" y="2580796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28" descr="Megaphone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75177">
            <a:off x="4911437" y="2667938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28" descr="Angel face outline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43694" y="3604518"/>
            <a:ext cx="865150" cy="86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28" descr="Artificial Intelligence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175177">
            <a:off x="5821220" y="3532883"/>
            <a:ext cx="914400" cy="91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8" name="Google Shape;958;p28"/>
          <p:cNvCxnSpPr/>
          <p:nvPr/>
        </p:nvCxnSpPr>
        <p:spPr>
          <a:xfrm>
            <a:off x="5797118" y="705921"/>
            <a:ext cx="0" cy="5976021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59" name="Google Shape;959;p28"/>
          <p:cNvCxnSpPr/>
          <p:nvPr/>
        </p:nvCxnSpPr>
        <p:spPr>
          <a:xfrm rot="10800000" flipH="1">
            <a:off x="731992" y="3510190"/>
            <a:ext cx="10728016" cy="7699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0" name="Google Shape;960;p28"/>
          <p:cNvSpPr txBox="1"/>
          <p:nvPr/>
        </p:nvSpPr>
        <p:spPr>
          <a:xfrm>
            <a:off x="306822" y="521255"/>
            <a:ext cx="7585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haroni"/>
              <a:buNone/>
            </a:pPr>
            <a:r>
              <a:rPr lang="en-IN" sz="1800" b="1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rPr>
              <a:t>SAYS</a:t>
            </a:r>
            <a:endParaRPr/>
          </a:p>
        </p:txBody>
      </p:sp>
      <p:sp>
        <p:nvSpPr>
          <p:cNvPr id="961" name="Google Shape;961;p28"/>
          <p:cNvSpPr txBox="1"/>
          <p:nvPr/>
        </p:nvSpPr>
        <p:spPr>
          <a:xfrm>
            <a:off x="10798387" y="521255"/>
            <a:ext cx="77777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haroni"/>
              <a:buNone/>
            </a:pPr>
            <a:r>
              <a:rPr lang="en-IN" sz="1800" b="1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rPr>
              <a:t>DOES</a:t>
            </a:r>
            <a:endParaRPr/>
          </a:p>
        </p:txBody>
      </p:sp>
      <p:sp>
        <p:nvSpPr>
          <p:cNvPr id="962" name="Google Shape;962;p28"/>
          <p:cNvSpPr txBox="1"/>
          <p:nvPr/>
        </p:nvSpPr>
        <p:spPr>
          <a:xfrm>
            <a:off x="120494" y="6286597"/>
            <a:ext cx="7617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haroni"/>
              <a:buNone/>
            </a:pPr>
            <a:r>
              <a:rPr lang="en-IN" sz="1800" b="1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rPr>
              <a:t>FEELS</a:t>
            </a:r>
            <a:endParaRPr/>
          </a:p>
        </p:txBody>
      </p:sp>
      <p:sp>
        <p:nvSpPr>
          <p:cNvPr id="963" name="Google Shape;963;p28"/>
          <p:cNvSpPr txBox="1"/>
          <p:nvPr/>
        </p:nvSpPr>
        <p:spPr>
          <a:xfrm>
            <a:off x="10781855" y="6286597"/>
            <a:ext cx="10150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haroni"/>
              <a:buNone/>
            </a:pPr>
            <a:r>
              <a:rPr lang="en-IN" sz="1800" b="1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rPr>
              <a:t>THINKS</a:t>
            </a:r>
            <a:endParaRPr/>
          </a:p>
        </p:txBody>
      </p:sp>
      <p:sp>
        <p:nvSpPr>
          <p:cNvPr id="964" name="Google Shape;964;p28"/>
          <p:cNvSpPr/>
          <p:nvPr/>
        </p:nvSpPr>
        <p:spPr>
          <a:xfrm>
            <a:off x="1235508" y="779331"/>
            <a:ext cx="3792828" cy="2408996"/>
          </a:xfrm>
          <a:prstGeom prst="foldedCorner">
            <a:avLst>
              <a:gd name="adj" fmla="val 16667"/>
            </a:avLst>
          </a:prstGeom>
          <a:solidFill>
            <a:srgbClr val="BBD6EE"/>
          </a:solidFill>
          <a:ln w="12700" cap="flat" cmpd="sng">
            <a:solidFill>
              <a:srgbClr val="BBD6E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I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Students pay attention rarely and it is very difficult to engage them in activities and have them participate willingly</a:t>
            </a:r>
            <a:endParaRPr/>
          </a:p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They are also tired of sitting in class and attending online sessions everyday for several hours non stop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28"/>
          <p:cNvSpPr/>
          <p:nvPr/>
        </p:nvSpPr>
        <p:spPr>
          <a:xfrm>
            <a:off x="6882759" y="777508"/>
            <a:ext cx="3792828" cy="2408996"/>
          </a:xfrm>
          <a:prstGeom prst="foldedCorner">
            <a:avLst>
              <a:gd name="adj" fmla="val 16667"/>
            </a:avLst>
          </a:prstGeom>
          <a:solidFill>
            <a:srgbClr val="BBD6EE"/>
          </a:solidFill>
          <a:ln w="12700" cap="flat" cmpd="sng">
            <a:solidFill>
              <a:srgbClr val="BBD6E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I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 try conducting quizzes, tests and show them YouTube videos to engage them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 try to provide weekly assignments to see if students have the required knowledge 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28"/>
          <p:cNvSpPr/>
          <p:nvPr/>
        </p:nvSpPr>
        <p:spPr>
          <a:xfrm>
            <a:off x="1235508" y="4246933"/>
            <a:ext cx="3792828" cy="2408996"/>
          </a:xfrm>
          <a:prstGeom prst="foldedCorner">
            <a:avLst>
              <a:gd name="adj" fmla="val 16667"/>
            </a:avLst>
          </a:prstGeom>
          <a:solidFill>
            <a:srgbClr val="BBD6EE"/>
          </a:solidFill>
          <a:ln w="12700" cap="flat" cmpd="sng">
            <a:solidFill>
              <a:srgbClr val="BBD6E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I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Students tend to get distracted really often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Not same level of education as was on online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I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Cannot </a:t>
            </a:r>
            <a:r>
              <a:rPr lang="en-I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know if student is being honest when giving feedback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28"/>
          <p:cNvSpPr/>
          <p:nvPr/>
        </p:nvSpPr>
        <p:spPr>
          <a:xfrm>
            <a:off x="6882759" y="4246933"/>
            <a:ext cx="3792828" cy="2408996"/>
          </a:xfrm>
          <a:prstGeom prst="foldedCorner">
            <a:avLst>
              <a:gd name="adj" fmla="val 16667"/>
            </a:avLst>
          </a:prstGeom>
          <a:solidFill>
            <a:srgbClr val="BBD6EE"/>
          </a:solidFill>
          <a:ln w="12700" cap="flat" cmpd="sng">
            <a:solidFill>
              <a:srgbClr val="BBD6E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I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Online education needs improvement and must have other interactive tools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I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Many tools require large investments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Must be a way to successfully interact with students for the benefit of both parties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8" name="Google Shape;968;p28"/>
          <p:cNvSpPr txBox="1"/>
          <p:nvPr/>
        </p:nvSpPr>
        <p:spPr>
          <a:xfrm>
            <a:off x="8504927" y="0"/>
            <a:ext cx="37928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IN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Group Map –Teachers RV</a:t>
            </a:r>
            <a:endParaRPr/>
          </a:p>
        </p:txBody>
      </p:sp>
      <p:sp>
        <p:nvSpPr>
          <p:cNvPr id="969" name="Google Shape;969;p28"/>
          <p:cNvSpPr txBox="1"/>
          <p:nvPr/>
        </p:nvSpPr>
        <p:spPr>
          <a:xfrm>
            <a:off x="9953297" y="226380"/>
            <a:ext cx="24489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970" name="Google Shape;970;p28" descr="RV College Of Engineering Mission Statement, Employees and Hiring | LinkedI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7931" y="162314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2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IN" b="1"/>
              <a:t>STUDENTS IN OTHER EDUCATIONAL FIELDS</a:t>
            </a:r>
            <a:endParaRPr/>
          </a:p>
        </p:txBody>
      </p:sp>
      <p:sp>
        <p:nvSpPr>
          <p:cNvPr id="978" name="Google Shape;978;p2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b="1">
                <a:solidFill>
                  <a:schemeClr val="dk1"/>
                </a:solidFill>
              </a:rPr>
              <a:t>6</a:t>
            </a:r>
            <a:r>
              <a:rPr lang="en-IN" b="1">
                <a:solidFill>
                  <a:schemeClr val="lt2"/>
                </a:solidFill>
              </a:rPr>
              <a:t> </a:t>
            </a:r>
            <a:r>
              <a:rPr lang="en-IN" b="1">
                <a:solidFill>
                  <a:schemeClr val="dk1"/>
                </a:solidFill>
              </a:rPr>
              <a:t>STUDENTS FROM OUTSIDE RVCE</a:t>
            </a:r>
            <a:endParaRPr/>
          </a:p>
        </p:txBody>
      </p:sp>
      <p:pic>
        <p:nvPicPr>
          <p:cNvPr id="979" name="Google Shape;979;p29" descr="RV College Of Engineering Mission Statement, Employees and Hiring | LinkedI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180976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29"/>
          <p:cNvSpPr txBox="1"/>
          <p:nvPr/>
        </p:nvSpPr>
        <p:spPr>
          <a:xfrm>
            <a:off x="9953297" y="226380"/>
            <a:ext cx="24489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81" name="Google Shape;981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2" name="Google Shape;982;p29" descr="School boy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2662" y="180976"/>
            <a:ext cx="2749420" cy="2749420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I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16" name="Google Shape;516;p3"/>
          <p:cNvSpPr txBox="1"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IN" sz="5200" b="1"/>
              <a:t>THEME IDENTIFIED</a:t>
            </a:r>
            <a:endParaRPr/>
          </a:p>
        </p:txBody>
      </p:sp>
      <p:grpSp>
        <p:nvGrpSpPr>
          <p:cNvPr id="517" name="Google Shape;517;p3"/>
          <p:cNvGrpSpPr/>
          <p:nvPr/>
        </p:nvGrpSpPr>
        <p:grpSpPr>
          <a:xfrm>
            <a:off x="920813" y="2737859"/>
            <a:ext cx="10350373" cy="2534425"/>
            <a:chOff x="82613" y="909059"/>
            <a:chExt cx="10350373" cy="2534425"/>
          </a:xfrm>
        </p:grpSpPr>
        <p:sp>
          <p:nvSpPr>
            <p:cNvPr id="518" name="Google Shape;518;p3"/>
            <p:cNvSpPr/>
            <p:nvPr/>
          </p:nvSpPr>
          <p:spPr>
            <a:xfrm>
              <a:off x="82613" y="909059"/>
              <a:ext cx="897246" cy="897246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271034" y="1097481"/>
              <a:ext cx="520402" cy="520402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1172126" y="909059"/>
              <a:ext cx="2114937" cy="8972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3"/>
            <p:cNvSpPr txBox="1"/>
            <p:nvPr/>
          </p:nvSpPr>
          <p:spPr>
            <a:xfrm>
              <a:off x="1172126" y="909059"/>
              <a:ext cx="2114937" cy="8972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lang="en-IN" sz="2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Global Pandemic</a:t>
              </a:r>
              <a:endParaRPr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3655575" y="909059"/>
              <a:ext cx="897246" cy="897246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3843996" y="1097481"/>
              <a:ext cx="520402" cy="52040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4745088" y="909059"/>
              <a:ext cx="2114937" cy="8972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3"/>
            <p:cNvSpPr txBox="1"/>
            <p:nvPr/>
          </p:nvSpPr>
          <p:spPr>
            <a:xfrm>
              <a:off x="4745088" y="909059"/>
              <a:ext cx="2114937" cy="8972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lang="en-IN" sz="2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Video conferencing to aid education</a:t>
              </a:r>
              <a:endParaRPr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7228536" y="909059"/>
              <a:ext cx="897246" cy="897246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7416958" y="1097481"/>
              <a:ext cx="520402" cy="520402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8318049" y="909059"/>
              <a:ext cx="2114937" cy="8972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3"/>
            <p:cNvSpPr txBox="1"/>
            <p:nvPr/>
          </p:nvSpPr>
          <p:spPr>
            <a:xfrm>
              <a:off x="8318049" y="909059"/>
              <a:ext cx="2114937" cy="8972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lang="en-IN" sz="2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Interactive method</a:t>
              </a:r>
              <a:endParaRPr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82613" y="2546238"/>
              <a:ext cx="897246" cy="897246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271034" y="2734659"/>
              <a:ext cx="520402" cy="520402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1172126" y="2546238"/>
              <a:ext cx="2114937" cy="8972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3"/>
            <p:cNvSpPr txBox="1"/>
            <p:nvPr/>
          </p:nvSpPr>
          <p:spPr>
            <a:xfrm>
              <a:off x="1172126" y="2546238"/>
              <a:ext cx="2114937" cy="8972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lang="en-IN" sz="2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Distractions at home</a:t>
              </a:r>
              <a:endParaRPr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3655575" y="2546238"/>
              <a:ext cx="897246" cy="897246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3843996" y="2734659"/>
              <a:ext cx="520402" cy="520402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4745088" y="2546238"/>
              <a:ext cx="2114937" cy="8972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3"/>
            <p:cNvSpPr txBox="1"/>
            <p:nvPr/>
          </p:nvSpPr>
          <p:spPr>
            <a:xfrm>
              <a:off x="4745088" y="2546238"/>
              <a:ext cx="2114937" cy="8972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lang="en-IN" sz="2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Feedback to teachers</a:t>
              </a:r>
              <a:endParaRPr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7228536" y="2546238"/>
              <a:ext cx="897246" cy="897246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7416958" y="2734659"/>
              <a:ext cx="520402" cy="520402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8318049" y="2546238"/>
              <a:ext cx="2114937" cy="8972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3"/>
            <p:cNvSpPr txBox="1"/>
            <p:nvPr/>
          </p:nvSpPr>
          <p:spPr>
            <a:xfrm>
              <a:off x="8318049" y="2546238"/>
              <a:ext cx="2114937" cy="8972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lang="en-IN" sz="2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Change online education as we know it</a:t>
              </a:r>
              <a:endParaRPr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42" name="Google Shape;542;p3" descr="RV College Of Engineering Mission Statement, Employees and Hiring | LinkedI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28600" y="180976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3"/>
          <p:cNvSpPr txBox="1"/>
          <p:nvPr/>
        </p:nvSpPr>
        <p:spPr>
          <a:xfrm>
            <a:off x="9953297" y="226380"/>
            <a:ext cx="24489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18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44" name="Google Shape;544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8" name="Google Shape;98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7526" y="3428703"/>
            <a:ext cx="6096528" cy="3429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6096528" cy="3429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0"/>
            <a:ext cx="6096528" cy="3429297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2" name="Google Shape;992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I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CFD9"/>
        </a:solidFill>
        <a:effectLst/>
      </p:bgPr>
    </p:bg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31"/>
          <p:cNvSpPr txBox="1">
            <a:spLocks noGrp="1"/>
          </p:cNvSpPr>
          <p:nvPr>
            <p:ph type="title"/>
          </p:nvPr>
        </p:nvSpPr>
        <p:spPr>
          <a:xfrm>
            <a:off x="3645644" y="-327800"/>
            <a:ext cx="4572461" cy="1383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haroni"/>
              <a:buNone/>
            </a:pPr>
            <a:r>
              <a:rPr lang="en-IN" sz="4000" b="1">
                <a:latin typeface="Aharoni"/>
                <a:ea typeface="Aharoni"/>
                <a:cs typeface="Aharoni"/>
                <a:sym typeface="Aharoni"/>
              </a:rPr>
              <a:t>EMPATHY MAP 20</a:t>
            </a:r>
            <a:endParaRPr/>
          </a:p>
        </p:txBody>
      </p:sp>
      <p:pic>
        <p:nvPicPr>
          <p:cNvPr id="998" name="Google Shape;998;p31" descr="Spinning Plates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75177">
            <a:off x="5819812" y="2580796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31" descr="Megaphone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75177">
            <a:off x="4911437" y="2667938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31" descr="Angel face outline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43694" y="3604518"/>
            <a:ext cx="865150" cy="86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31" descr="Artificial Intelligence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175177">
            <a:off x="5821220" y="3532883"/>
            <a:ext cx="914400" cy="91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2" name="Google Shape;1002;p31"/>
          <p:cNvCxnSpPr/>
          <p:nvPr/>
        </p:nvCxnSpPr>
        <p:spPr>
          <a:xfrm>
            <a:off x="5797118" y="705921"/>
            <a:ext cx="0" cy="5976021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03" name="Google Shape;1003;p31"/>
          <p:cNvCxnSpPr/>
          <p:nvPr/>
        </p:nvCxnSpPr>
        <p:spPr>
          <a:xfrm rot="10800000" flipH="1">
            <a:off x="731992" y="3510190"/>
            <a:ext cx="10728016" cy="7699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04" name="Google Shape;1004;p31"/>
          <p:cNvSpPr txBox="1"/>
          <p:nvPr/>
        </p:nvSpPr>
        <p:spPr>
          <a:xfrm>
            <a:off x="306822" y="521255"/>
            <a:ext cx="7585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haroni"/>
              <a:buNone/>
            </a:pPr>
            <a:r>
              <a:rPr lang="en-IN" sz="1800" b="1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rPr>
              <a:t>SAYS</a:t>
            </a:r>
            <a:endParaRPr/>
          </a:p>
        </p:txBody>
      </p:sp>
      <p:sp>
        <p:nvSpPr>
          <p:cNvPr id="1005" name="Google Shape;1005;p31"/>
          <p:cNvSpPr txBox="1"/>
          <p:nvPr/>
        </p:nvSpPr>
        <p:spPr>
          <a:xfrm>
            <a:off x="10798387" y="521255"/>
            <a:ext cx="77777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haroni"/>
              <a:buNone/>
            </a:pPr>
            <a:r>
              <a:rPr lang="en-IN" sz="1800" b="1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rPr>
              <a:t>DOES</a:t>
            </a:r>
            <a:endParaRPr/>
          </a:p>
        </p:txBody>
      </p:sp>
      <p:sp>
        <p:nvSpPr>
          <p:cNvPr id="1006" name="Google Shape;1006;p31"/>
          <p:cNvSpPr txBox="1"/>
          <p:nvPr/>
        </p:nvSpPr>
        <p:spPr>
          <a:xfrm>
            <a:off x="120494" y="6286597"/>
            <a:ext cx="7617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haroni"/>
              <a:buNone/>
            </a:pPr>
            <a:r>
              <a:rPr lang="en-IN" sz="1800" b="1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rPr>
              <a:t>FEELS</a:t>
            </a:r>
            <a:endParaRPr/>
          </a:p>
        </p:txBody>
      </p:sp>
      <p:sp>
        <p:nvSpPr>
          <p:cNvPr id="1007" name="Google Shape;1007;p31"/>
          <p:cNvSpPr txBox="1"/>
          <p:nvPr/>
        </p:nvSpPr>
        <p:spPr>
          <a:xfrm>
            <a:off x="10781855" y="6286597"/>
            <a:ext cx="10150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haroni"/>
              <a:buNone/>
            </a:pPr>
            <a:r>
              <a:rPr lang="en-IN" sz="1800" b="1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rPr>
              <a:t>THINKS</a:t>
            </a:r>
            <a:endParaRPr/>
          </a:p>
        </p:txBody>
      </p:sp>
      <p:sp>
        <p:nvSpPr>
          <p:cNvPr id="1008" name="Google Shape;1008;p31"/>
          <p:cNvSpPr/>
          <p:nvPr/>
        </p:nvSpPr>
        <p:spPr>
          <a:xfrm>
            <a:off x="1235508" y="779331"/>
            <a:ext cx="3792828" cy="2408996"/>
          </a:xfrm>
          <a:prstGeom prst="foldedCorner">
            <a:avLst>
              <a:gd name="adj" fmla="val 16667"/>
            </a:avLst>
          </a:prstGeom>
          <a:solidFill>
            <a:srgbClr val="FCCEF3"/>
          </a:solidFill>
          <a:ln w="12700" cap="flat" cmpd="sng">
            <a:solidFill>
              <a:srgbClr val="FCCEF3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None/>
            </a:pPr>
            <a:r>
              <a:rPr lang="en-IN" sz="1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Most institutions don’t have a survey for feedback and rely on speaking with teachers at the end of classes, or during a feedback session to express grievances.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None/>
            </a:pPr>
            <a:r>
              <a:rPr lang="en-IN" sz="1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level of honesty in the feedback sessions vary, most try to be honest with teachers but don’t fill forms as honestly.</a:t>
            </a:r>
            <a:endParaRPr/>
          </a:p>
        </p:txBody>
      </p:sp>
      <p:sp>
        <p:nvSpPr>
          <p:cNvPr id="1009" name="Google Shape;1009;p31"/>
          <p:cNvSpPr/>
          <p:nvPr/>
        </p:nvSpPr>
        <p:spPr>
          <a:xfrm>
            <a:off x="6882759" y="777508"/>
            <a:ext cx="3792828" cy="2408996"/>
          </a:xfrm>
          <a:prstGeom prst="foldedCorner">
            <a:avLst>
              <a:gd name="adj" fmla="val 16667"/>
            </a:avLst>
          </a:prstGeom>
          <a:solidFill>
            <a:srgbClr val="FCCEF3"/>
          </a:solidFill>
          <a:ln w="12700" cap="flat" cmpd="sng">
            <a:solidFill>
              <a:srgbClr val="FCCEF3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I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Mostly they resort to self study, and re-watching recordings of classes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I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Message teachers to get their doubts clarified, ask in class sometimes.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I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Take up online courses.</a:t>
            </a:r>
            <a:endParaRPr/>
          </a:p>
        </p:txBody>
      </p:sp>
      <p:sp>
        <p:nvSpPr>
          <p:cNvPr id="1010" name="Google Shape;1010;p31"/>
          <p:cNvSpPr/>
          <p:nvPr/>
        </p:nvSpPr>
        <p:spPr>
          <a:xfrm>
            <a:off x="1235508" y="4246933"/>
            <a:ext cx="3792828" cy="2408996"/>
          </a:xfrm>
          <a:prstGeom prst="foldedCorner">
            <a:avLst>
              <a:gd name="adj" fmla="val 16667"/>
            </a:avLst>
          </a:prstGeom>
          <a:solidFill>
            <a:srgbClr val="FCCEF3"/>
          </a:solidFill>
          <a:ln w="12700" cap="flat" cmpd="sng">
            <a:solidFill>
              <a:srgbClr val="FCCEF3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lang="en-IN" sz="1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Tend to get distracted very often, due to lesser interaction between teachers and students, and the fact that teachers can’t assess body language in online mode.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lang="en-IN" sz="1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Difficult to get doubts clarified.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lang="en-IN" sz="1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Internet problems.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lang="en-IN" sz="1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Practical exposure is lesser</a:t>
            </a:r>
            <a:endParaRPr/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1" name="Google Shape;1011;p31"/>
          <p:cNvSpPr/>
          <p:nvPr/>
        </p:nvSpPr>
        <p:spPr>
          <a:xfrm>
            <a:off x="6882759" y="4246933"/>
            <a:ext cx="3792828" cy="2408996"/>
          </a:xfrm>
          <a:prstGeom prst="foldedCorner">
            <a:avLst>
              <a:gd name="adj" fmla="val 16667"/>
            </a:avLst>
          </a:prstGeom>
          <a:solidFill>
            <a:srgbClr val="FCCEF3"/>
          </a:solidFill>
          <a:ln w="12700" cap="flat" cmpd="sng">
            <a:solidFill>
              <a:srgbClr val="FCCEF3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I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Understanding gap exists between students and teachers.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I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Classes are monotonous – need to be more interactive.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I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Keep classes for shorter duration.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I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Break into discussion groups, and pace courses differently for effective learning</a:t>
            </a:r>
            <a:endParaRPr/>
          </a:p>
        </p:txBody>
      </p:sp>
      <p:sp>
        <p:nvSpPr>
          <p:cNvPr id="1012" name="Google Shape;1012;p31"/>
          <p:cNvSpPr txBox="1"/>
          <p:nvPr/>
        </p:nvSpPr>
        <p:spPr>
          <a:xfrm>
            <a:off x="8504927" y="0"/>
            <a:ext cx="37928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IN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Group Map – Students outside RV</a:t>
            </a:r>
            <a:endParaRPr/>
          </a:p>
        </p:txBody>
      </p:sp>
      <p:sp>
        <p:nvSpPr>
          <p:cNvPr id="1013" name="Google Shape;1013;p31"/>
          <p:cNvSpPr txBox="1"/>
          <p:nvPr/>
        </p:nvSpPr>
        <p:spPr>
          <a:xfrm>
            <a:off x="9953297" y="226380"/>
            <a:ext cx="24489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014" name="Google Shape;1014;p31" descr="RV College Of Engineering Mission Statement, Employees and Hiring | LinkedI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7931" y="162314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6" name="Google Shape;1016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I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3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IN" b="1"/>
              <a:t>TEACHERS IN OTHER EDUCATIONAL SECTORS </a:t>
            </a:r>
            <a:endParaRPr/>
          </a:p>
        </p:txBody>
      </p:sp>
      <p:sp>
        <p:nvSpPr>
          <p:cNvPr id="1022" name="Google Shape;1022;p3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>
                <a:solidFill>
                  <a:schemeClr val="dk1"/>
                </a:solidFill>
              </a:rPr>
              <a:t>4 TEACHERS FROM VARIOUS FIELDS OUTSIDE RVCE</a:t>
            </a:r>
            <a:endParaRPr/>
          </a:p>
        </p:txBody>
      </p:sp>
      <p:pic>
        <p:nvPicPr>
          <p:cNvPr id="1023" name="Google Shape;1023;p32" descr="RV College Of Engineering Mission Statement, Employees and Hiring | LinkedI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180976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32"/>
          <p:cNvSpPr txBox="1"/>
          <p:nvPr/>
        </p:nvSpPr>
        <p:spPr>
          <a:xfrm>
            <a:off x="9953297" y="226380"/>
            <a:ext cx="24489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25" name="Google Shape;1025;p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Google Shape;1026;p32" descr="Classroom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61117" y="327591"/>
            <a:ext cx="2264230" cy="2264230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I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6096528" cy="3429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5472" y="0"/>
            <a:ext cx="6096528" cy="3429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056" y="3428703"/>
            <a:ext cx="6096528" cy="3429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5472" y="3428703"/>
            <a:ext cx="6096528" cy="3429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33" descr="RV College Of Engineering Mission Statement, Employees and Hiring | LinkedI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7931" y="162314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8" name="Google Shape;1038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5A11"/>
        </a:solidFill>
        <a:effectLst/>
      </p:bgPr>
    </p:bg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34"/>
          <p:cNvSpPr txBox="1">
            <a:spLocks noGrp="1"/>
          </p:cNvSpPr>
          <p:nvPr>
            <p:ph type="title"/>
          </p:nvPr>
        </p:nvSpPr>
        <p:spPr>
          <a:xfrm>
            <a:off x="3645644" y="-327800"/>
            <a:ext cx="4572461" cy="1383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haroni"/>
              <a:buNone/>
            </a:pPr>
            <a:r>
              <a:rPr lang="en-IN" sz="4000" b="1">
                <a:latin typeface="Aharoni"/>
                <a:ea typeface="Aharoni"/>
                <a:cs typeface="Aharoni"/>
                <a:sym typeface="Aharoni"/>
              </a:rPr>
              <a:t>EMPATHY MAP 20</a:t>
            </a:r>
            <a:endParaRPr/>
          </a:p>
        </p:txBody>
      </p:sp>
      <p:pic>
        <p:nvPicPr>
          <p:cNvPr id="1044" name="Google Shape;1044;p34" descr="Spinning Plates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75177">
            <a:off x="5819812" y="2580796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34" descr="Megaphone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75177">
            <a:off x="4911437" y="2667938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34" descr="Angel face outline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43694" y="3604518"/>
            <a:ext cx="865150" cy="86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34" descr="Artificial Intelligence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175177">
            <a:off x="5821220" y="3532883"/>
            <a:ext cx="914400" cy="91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8" name="Google Shape;1048;p34"/>
          <p:cNvCxnSpPr/>
          <p:nvPr/>
        </p:nvCxnSpPr>
        <p:spPr>
          <a:xfrm>
            <a:off x="5797118" y="705921"/>
            <a:ext cx="0" cy="5976021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49" name="Google Shape;1049;p34"/>
          <p:cNvCxnSpPr/>
          <p:nvPr/>
        </p:nvCxnSpPr>
        <p:spPr>
          <a:xfrm rot="10800000" flipH="1">
            <a:off x="731992" y="3510190"/>
            <a:ext cx="10728016" cy="7699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50" name="Google Shape;1050;p34"/>
          <p:cNvSpPr txBox="1"/>
          <p:nvPr/>
        </p:nvSpPr>
        <p:spPr>
          <a:xfrm>
            <a:off x="306822" y="521255"/>
            <a:ext cx="7585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haroni"/>
              <a:buNone/>
            </a:pPr>
            <a:r>
              <a:rPr lang="en-IN" sz="1800" b="1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rPr>
              <a:t>SAYS</a:t>
            </a:r>
            <a:endParaRPr/>
          </a:p>
        </p:txBody>
      </p:sp>
      <p:sp>
        <p:nvSpPr>
          <p:cNvPr id="1051" name="Google Shape;1051;p34"/>
          <p:cNvSpPr txBox="1"/>
          <p:nvPr/>
        </p:nvSpPr>
        <p:spPr>
          <a:xfrm>
            <a:off x="10798387" y="521255"/>
            <a:ext cx="77777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haroni"/>
              <a:buNone/>
            </a:pPr>
            <a:r>
              <a:rPr lang="en-IN" sz="1800" b="1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rPr>
              <a:t>DOES</a:t>
            </a:r>
            <a:endParaRPr/>
          </a:p>
        </p:txBody>
      </p:sp>
      <p:sp>
        <p:nvSpPr>
          <p:cNvPr id="1052" name="Google Shape;1052;p34"/>
          <p:cNvSpPr txBox="1"/>
          <p:nvPr/>
        </p:nvSpPr>
        <p:spPr>
          <a:xfrm>
            <a:off x="120494" y="6286597"/>
            <a:ext cx="7617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haroni"/>
              <a:buNone/>
            </a:pPr>
            <a:r>
              <a:rPr lang="en-IN" sz="1800" b="1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rPr>
              <a:t>FEELS</a:t>
            </a:r>
            <a:endParaRPr/>
          </a:p>
        </p:txBody>
      </p:sp>
      <p:sp>
        <p:nvSpPr>
          <p:cNvPr id="1053" name="Google Shape;1053;p34"/>
          <p:cNvSpPr txBox="1"/>
          <p:nvPr/>
        </p:nvSpPr>
        <p:spPr>
          <a:xfrm>
            <a:off x="10781855" y="6286597"/>
            <a:ext cx="10150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haroni"/>
              <a:buNone/>
            </a:pPr>
            <a:r>
              <a:rPr lang="en-IN" sz="1800" b="1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rPr>
              <a:t>THINKS</a:t>
            </a:r>
            <a:endParaRPr/>
          </a:p>
        </p:txBody>
      </p:sp>
      <p:sp>
        <p:nvSpPr>
          <p:cNvPr id="1054" name="Google Shape;1054;p34"/>
          <p:cNvSpPr/>
          <p:nvPr/>
        </p:nvSpPr>
        <p:spPr>
          <a:xfrm>
            <a:off x="1235508" y="779331"/>
            <a:ext cx="3792828" cy="2408996"/>
          </a:xfrm>
          <a:prstGeom prst="foldedCorner">
            <a:avLst>
              <a:gd name="adj" fmla="val 16667"/>
            </a:avLst>
          </a:prstGeom>
          <a:solidFill>
            <a:srgbClr val="BBD6EE"/>
          </a:solidFill>
          <a:ln w="12700" cap="flat" cmpd="sng">
            <a:solidFill>
              <a:srgbClr val="BBD6E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I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Students have no practical knowledge of the subject being taught, especially in the</a:t>
            </a:r>
            <a:r>
              <a:rPr lang="en-I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 online scenario. 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I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enthusiasm and willingness t</a:t>
            </a:r>
            <a:r>
              <a:rPr lang="en-I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 learn must come from within and cannot be inculcated.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5" name="Google Shape;1055;p34"/>
          <p:cNvSpPr/>
          <p:nvPr/>
        </p:nvSpPr>
        <p:spPr>
          <a:xfrm>
            <a:off x="6882759" y="777508"/>
            <a:ext cx="3792828" cy="2408996"/>
          </a:xfrm>
          <a:prstGeom prst="foldedCorner">
            <a:avLst>
              <a:gd name="adj" fmla="val 16667"/>
            </a:avLst>
          </a:prstGeom>
          <a:solidFill>
            <a:srgbClr val="BBD6EE"/>
          </a:solidFill>
          <a:ln w="12700" cap="flat" cmpd="sng">
            <a:solidFill>
              <a:srgbClr val="BBD6E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I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Asks students to randomly turn on camera and calls out name in class to know if they can answer questions asked 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Keeps asking if topics taught are clear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6" name="Google Shape;1056;p34"/>
          <p:cNvSpPr/>
          <p:nvPr/>
        </p:nvSpPr>
        <p:spPr>
          <a:xfrm>
            <a:off x="1235508" y="4246933"/>
            <a:ext cx="3792828" cy="2408996"/>
          </a:xfrm>
          <a:prstGeom prst="foldedCorner">
            <a:avLst>
              <a:gd name="adj" fmla="val 16667"/>
            </a:avLst>
          </a:prstGeom>
          <a:solidFill>
            <a:srgbClr val="BBD6EE"/>
          </a:solidFill>
          <a:ln w="12700" cap="flat" cmpd="sng">
            <a:solidFill>
              <a:srgbClr val="BBD6E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I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Students have no real world knowledge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They are unaware of what the subject actually means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 way to know if honest feedback is being given until exam results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7" name="Google Shape;1057;p34"/>
          <p:cNvSpPr/>
          <p:nvPr/>
        </p:nvSpPr>
        <p:spPr>
          <a:xfrm>
            <a:off x="6882759" y="4246933"/>
            <a:ext cx="3792828" cy="2408996"/>
          </a:xfrm>
          <a:prstGeom prst="foldedCorner">
            <a:avLst>
              <a:gd name="adj" fmla="val 16667"/>
            </a:avLst>
          </a:prstGeom>
          <a:solidFill>
            <a:srgbClr val="BBD6EE"/>
          </a:solidFill>
          <a:ln w="12700" cap="flat" cmpd="sng">
            <a:solidFill>
              <a:srgbClr val="BBD6E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I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There must be a better system in place to test students and prepare them for the real world through online mechanisms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I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Problems like internet connectivity and lack of tools must not become a hindrance to deliver knowledge.</a:t>
            </a:r>
            <a:endParaRPr/>
          </a:p>
        </p:txBody>
      </p:sp>
      <p:sp>
        <p:nvSpPr>
          <p:cNvPr id="1058" name="Google Shape;1058;p34"/>
          <p:cNvSpPr txBox="1"/>
          <p:nvPr/>
        </p:nvSpPr>
        <p:spPr>
          <a:xfrm>
            <a:off x="8504927" y="0"/>
            <a:ext cx="37928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IN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Group Map –Teachers outside RV</a:t>
            </a:r>
            <a:endParaRPr/>
          </a:p>
        </p:txBody>
      </p:sp>
      <p:sp>
        <p:nvSpPr>
          <p:cNvPr id="1059" name="Google Shape;1059;p34"/>
          <p:cNvSpPr txBox="1"/>
          <p:nvPr/>
        </p:nvSpPr>
        <p:spPr>
          <a:xfrm>
            <a:off x="9953297" y="226380"/>
            <a:ext cx="24489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060" name="Google Shape;1060;p34" descr="RV College Of Engineering Mission Statement, Employees and Hiring | LinkedI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7931" y="162314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2" name="Google Shape;1062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4E79"/>
        </a:solidFill>
        <a:effectLst/>
      </p:bgPr>
    </p:bg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35"/>
          <p:cNvSpPr/>
          <p:nvPr/>
        </p:nvSpPr>
        <p:spPr>
          <a:xfrm>
            <a:off x="0" y="0"/>
            <a:ext cx="832385" cy="6858000"/>
          </a:xfrm>
          <a:prstGeom prst="rect">
            <a:avLst/>
          </a:prstGeom>
          <a:solidFill>
            <a:schemeClr val="accent5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8" name="Google Shape;1068;p35"/>
          <p:cNvSpPr/>
          <p:nvPr/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rgbClr val="2E75B5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9" name="Google Shape;1069;p35"/>
          <p:cNvSpPr txBox="1">
            <a:spLocks noGrp="1"/>
          </p:cNvSpPr>
          <p:nvPr>
            <p:ph type="title"/>
          </p:nvPr>
        </p:nvSpPr>
        <p:spPr>
          <a:xfrm>
            <a:off x="992206" y="1608667"/>
            <a:ext cx="2823275" cy="4501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</a:pPr>
            <a:r>
              <a:rPr lang="en-IN" sz="3200" b="1">
                <a:solidFill>
                  <a:srgbClr val="FFFFFF"/>
                </a:solidFill>
              </a:rPr>
              <a:t>PROBLEMS IDENTIFIED FROM EMPATHY MAP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1070" name="Google Shape;1070;p35"/>
          <p:cNvSpPr txBox="1">
            <a:spLocks noGrp="1"/>
          </p:cNvSpPr>
          <p:nvPr>
            <p:ph type="body" idx="1"/>
          </p:nvPr>
        </p:nvSpPr>
        <p:spPr>
          <a:xfrm>
            <a:off x="4555720" y="1037167"/>
            <a:ext cx="3421958" cy="4501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IN" sz="2000"/>
              <a:t>Network issues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IN" sz="2000"/>
              <a:t>No engagement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IN" sz="2000"/>
              <a:t>Poor interaction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IN" sz="2000"/>
              <a:t>Body language assessment difficult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IN" sz="2000"/>
              <a:t>Not genuine while giving feedback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IN" sz="2000"/>
              <a:t>No touchscreen laptop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IN" sz="2000"/>
              <a:t>Difficult to monitor every student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IN" sz="2000"/>
              <a:t>Low attendance</a:t>
            </a:r>
            <a:endParaRPr/>
          </a:p>
        </p:txBody>
      </p:sp>
      <p:sp>
        <p:nvSpPr>
          <p:cNvPr id="1071" name="Google Shape;1071;p35"/>
          <p:cNvSpPr/>
          <p:nvPr/>
        </p:nvSpPr>
        <p:spPr>
          <a:xfrm>
            <a:off x="7977678" y="1"/>
            <a:ext cx="4214322" cy="6858000"/>
          </a:xfrm>
          <a:prstGeom prst="rect">
            <a:avLst/>
          </a:prstGeom>
          <a:solidFill>
            <a:srgbClr val="00206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2" name="Google Shape;1072;p35"/>
          <p:cNvSpPr txBox="1">
            <a:spLocks noGrp="1"/>
          </p:cNvSpPr>
          <p:nvPr>
            <p:ph type="body" idx="2"/>
          </p:nvPr>
        </p:nvSpPr>
        <p:spPr>
          <a:xfrm>
            <a:off x="8213496" y="895410"/>
            <a:ext cx="3421957" cy="4501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IN" sz="2000"/>
              <a:t>Too many distractions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IN" sz="2000"/>
              <a:t>Network issues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IN" sz="2000"/>
              <a:t>Teachers cant tell if student is finding difficulty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IN" sz="2000"/>
              <a:t>No one-to-one interaction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IN" sz="2000"/>
              <a:t>Monotonous classes and lose interest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IN" sz="2000"/>
              <a:t>Headache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IN" sz="2000"/>
              <a:t>Screen time very high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IN" sz="2000"/>
              <a:t>Cant pay attention for such a long duration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IN" sz="2000"/>
              <a:t>Writing of teachers unclear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IN" sz="2000"/>
              <a:t>No practical experience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IN" sz="2000"/>
              <a:t>Messaging not as effective for doubts</a:t>
            </a:r>
            <a:endParaRPr/>
          </a:p>
        </p:txBody>
      </p:sp>
      <p:sp>
        <p:nvSpPr>
          <p:cNvPr id="1073" name="Google Shape;1073;p35"/>
          <p:cNvSpPr txBox="1"/>
          <p:nvPr/>
        </p:nvSpPr>
        <p:spPr>
          <a:xfrm>
            <a:off x="4613110" y="495300"/>
            <a:ext cx="127246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lang="en-IN" sz="2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TEACHERS</a:t>
            </a:r>
            <a:endParaRPr/>
          </a:p>
        </p:txBody>
      </p:sp>
      <p:sp>
        <p:nvSpPr>
          <p:cNvPr id="1074" name="Google Shape;1074;p35"/>
          <p:cNvSpPr txBox="1"/>
          <p:nvPr/>
        </p:nvSpPr>
        <p:spPr>
          <a:xfrm>
            <a:off x="8410575" y="495300"/>
            <a:ext cx="11879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IN" sz="1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STUDENTS</a:t>
            </a:r>
            <a:endParaRPr/>
          </a:p>
        </p:txBody>
      </p:sp>
      <p:pic>
        <p:nvPicPr>
          <p:cNvPr id="1075" name="Google Shape;1075;p35" descr="RV College Of Engineering Mission Statement, Employees and Hiring | LinkedI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180976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35"/>
          <p:cNvSpPr txBox="1"/>
          <p:nvPr/>
        </p:nvSpPr>
        <p:spPr>
          <a:xfrm>
            <a:off x="9953297" y="226380"/>
            <a:ext cx="24489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1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77" name="Google Shape;1077;p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I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Google Shape;1083;p36" descr="Diagram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-291" y="1208883"/>
            <a:ext cx="12179444" cy="5648922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36"/>
          <p:cNvSpPr txBox="1"/>
          <p:nvPr/>
        </p:nvSpPr>
        <p:spPr>
          <a:xfrm>
            <a:off x="2963917" y="165538"/>
            <a:ext cx="627730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 Journey Map</a:t>
            </a:r>
            <a:endParaRPr sz="4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p36"/>
          <p:cNvSpPr txBox="1"/>
          <p:nvPr/>
        </p:nvSpPr>
        <p:spPr>
          <a:xfrm>
            <a:off x="3571293" y="750313"/>
            <a:ext cx="609755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https://custellence.com/app/public/47047740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p36"/>
          <p:cNvSpPr txBox="1"/>
          <p:nvPr/>
        </p:nvSpPr>
        <p:spPr>
          <a:xfrm>
            <a:off x="9953297" y="226380"/>
            <a:ext cx="24489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087" name="Google Shape;1087;p36" descr="RV College Of Engineering Mission Statement, Employees and Hiring | LinkedI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7931" y="162314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3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Google Shape;1089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5A11"/>
        </a:solidFill>
        <a:effectLst/>
      </p:bgPr>
    </p:bg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37"/>
          <p:cNvSpPr txBox="1">
            <a:spLocks noGrp="1"/>
          </p:cNvSpPr>
          <p:nvPr>
            <p:ph type="title"/>
          </p:nvPr>
        </p:nvSpPr>
        <p:spPr>
          <a:xfrm>
            <a:off x="1090127" y="50006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 b="1"/>
              <a:t>REFERENCES FOR EMPATHY PHASE</a:t>
            </a:r>
            <a:endParaRPr/>
          </a:p>
        </p:txBody>
      </p:sp>
      <p:sp>
        <p:nvSpPr>
          <p:cNvPr id="1095" name="Google Shape;1095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67D6"/>
              </a:buClr>
              <a:buSzPct val="100000"/>
              <a:buNone/>
            </a:pPr>
            <a:r>
              <a:rPr lang="en-IN" sz="1900" b="0" i="0" u="sng">
                <a:solidFill>
                  <a:srgbClr val="3367D6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[1]https://www.interaction-design.org/literature/topics/empathize#:~:text=Empathize%20is%20the%20first%20stage,'%20experiences%2C%20motivations%20and%20problems</a:t>
            </a:r>
            <a:r>
              <a:rPr lang="en-IN" sz="1900" b="0" i="0">
                <a:solidFill>
                  <a:srgbClr val="2021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367D6"/>
              </a:buClr>
              <a:buSzPct val="100000"/>
              <a:buNone/>
            </a:pPr>
            <a:r>
              <a:rPr lang="en-IN" sz="1900" b="0" i="0" u="sng">
                <a:solidFill>
                  <a:srgbClr val="3367D6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 https://www.interaction-design.org/literature/article/design-thinking-getting-started-with-empathy</a:t>
            </a:r>
            <a:endParaRPr sz="1900" b="0" i="0">
              <a:solidFill>
                <a:srgbClr val="20212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367D6"/>
              </a:buClr>
              <a:buSzPct val="100000"/>
              <a:buNone/>
            </a:pPr>
            <a:r>
              <a:rPr lang="en-IN" sz="1900" b="0" i="0" u="sng">
                <a:solidFill>
                  <a:srgbClr val="3367D6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 https://www.interaction-design.org/literature/topics/empathize</a:t>
            </a:r>
            <a:endParaRPr sz="1900" b="0" i="0">
              <a:solidFill>
                <a:srgbClr val="20212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ct val="100000"/>
              <a:buNone/>
            </a:pPr>
            <a:r>
              <a:rPr lang="en-IN" sz="1900" b="0" i="0">
                <a:solidFill>
                  <a:srgbClr val="2021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[4] Perspective and Use of Empathy in Design Thinking Andrea Gasparini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367D6"/>
              </a:buClr>
              <a:buSzPct val="100000"/>
              <a:buNone/>
            </a:pPr>
            <a:r>
              <a:rPr lang="en-IN" sz="1900" b="0" i="0" u="sng">
                <a:solidFill>
                  <a:srgbClr val="3367D6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 https://www.qed42.com/blog/how-empathy-works-in-design-thinking</a:t>
            </a:r>
            <a:endParaRPr sz="1900" b="0" i="0">
              <a:solidFill>
                <a:srgbClr val="20212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ct val="100000"/>
              <a:buNone/>
            </a:pPr>
            <a:r>
              <a:rPr lang="en-IN" sz="1900" b="0" i="0">
                <a:solidFill>
                  <a:srgbClr val="2021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[6] Köppen E., Meinel C. (2015) Empathy via Design Thinking: Creation of Sense and Knowledge. In: Plattner H., Meinel C., Leifer L. (eds) Design Thinking Research. Understanding Innovation. Springer, Cham. </a:t>
            </a:r>
            <a:r>
              <a:rPr lang="en-IN" sz="1900" b="0" i="0" u="sng">
                <a:solidFill>
                  <a:srgbClr val="3367D6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https://doi.org/10.1007/978-3-319-06823-7_2</a:t>
            </a:r>
            <a:endParaRPr sz="1900" b="0" i="0">
              <a:solidFill>
                <a:srgbClr val="20212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6413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pic>
        <p:nvPicPr>
          <p:cNvPr id="1096" name="Google Shape;1096;p37" descr="RV College Of Engineering Mission Statement, Employees and Hiring | LinkedIn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7931" y="162314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3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222909" y="0"/>
            <a:ext cx="2969091" cy="619717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3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9" name="Google Shape;1099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08C"/>
        </a:solidFill>
        <a:effectLst/>
      </p:bgPr>
    </p:bg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38"/>
          <p:cNvSpPr/>
          <p:nvPr/>
        </p:nvSpPr>
        <p:spPr>
          <a:xfrm>
            <a:off x="2790404" y="1341315"/>
            <a:ext cx="6578081" cy="4973217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p38"/>
          <p:cNvSpPr txBox="1"/>
          <p:nvPr/>
        </p:nvSpPr>
        <p:spPr>
          <a:xfrm>
            <a:off x="9953297" y="226380"/>
            <a:ext cx="24489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C75"/>
              </a:buClr>
              <a:buSzPts val="1800"/>
              <a:buFont typeface="Playfair Display"/>
              <a:buNone/>
            </a:pPr>
            <a:r>
              <a:rPr lang="en-IN" sz="1800" b="0" i="1" u="none" strike="noStrike" cap="none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1800" b="0" i="0" u="none" strike="noStrike" cap="none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106" name="Google Shape;1106;p38" descr="RV College Of Engineering Mission Statement, Employees and Hiring | LinkedI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931" y="162314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3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8" name="Google Shape;1108;p38"/>
          <p:cNvSpPr txBox="1"/>
          <p:nvPr/>
        </p:nvSpPr>
        <p:spPr>
          <a:xfrm>
            <a:off x="2678082" y="362164"/>
            <a:ext cx="706500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Calibri"/>
              <a:buNone/>
            </a:pPr>
            <a:r>
              <a:rPr lang="en-IN" sz="5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PROBLEM DEFINITION </a:t>
            </a:r>
            <a:endParaRPr/>
          </a:p>
        </p:txBody>
      </p:sp>
      <p:pic>
        <p:nvPicPr>
          <p:cNvPr id="1109" name="Google Shape;1109;p38" descr="Iceberg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21651" y="2001068"/>
            <a:ext cx="3348697" cy="3348697"/>
          </a:xfrm>
          <a:prstGeom prst="rect">
            <a:avLst/>
          </a:prstGeom>
          <a:noFill/>
          <a:ln>
            <a:noFill/>
          </a:ln>
        </p:spPr>
      </p:pic>
      <p:sp>
        <p:nvSpPr>
          <p:cNvPr id="1110" name="Google Shape;1110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rebuchet MS"/>
              <a:buNone/>
            </a:pP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6" name="Google Shape;1116;p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rebuchet MS"/>
              <a:buNone/>
            </a:pP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7" name="Google Shape;1117;p39"/>
          <p:cNvSpPr/>
          <p:nvPr/>
        </p:nvSpPr>
        <p:spPr>
          <a:xfrm>
            <a:off x="643466" y="643467"/>
            <a:ext cx="10905067" cy="5562249"/>
          </a:xfrm>
          <a:custGeom>
            <a:avLst/>
            <a:gdLst/>
            <a:ahLst/>
            <a:cxnLst/>
            <a:rect l="l" t="t" r="r" b="b"/>
            <a:pathLst>
              <a:path w="11243827" h="5641173" extrusionOk="0">
                <a:moveTo>
                  <a:pt x="11243827" y="0"/>
                </a:moveTo>
                <a:lnTo>
                  <a:pt x="11243827" y="5209610"/>
                </a:lnTo>
                <a:lnTo>
                  <a:pt x="11240675" y="5210442"/>
                </a:lnTo>
                <a:cubicBezTo>
                  <a:pt x="11212687" y="5216721"/>
                  <a:pt x="11197241" y="5217028"/>
                  <a:pt x="11179959" y="5221199"/>
                </a:cubicBezTo>
                <a:cubicBezTo>
                  <a:pt x="11151979" y="5230882"/>
                  <a:pt x="11122378" y="5252850"/>
                  <a:pt x="11105493" y="5259905"/>
                </a:cubicBezTo>
                <a:lnTo>
                  <a:pt x="11078640" y="5263531"/>
                </a:lnTo>
                <a:lnTo>
                  <a:pt x="11079616" y="5270380"/>
                </a:lnTo>
                <a:lnTo>
                  <a:pt x="11069641" y="5270884"/>
                </a:lnTo>
                <a:lnTo>
                  <a:pt x="11047377" y="5271051"/>
                </a:lnTo>
                <a:cubicBezTo>
                  <a:pt x="11033483" y="5272087"/>
                  <a:pt x="10994850" y="5270445"/>
                  <a:pt x="10980705" y="5272951"/>
                </a:cubicBezTo>
                <a:cubicBezTo>
                  <a:pt x="10976625" y="5280257"/>
                  <a:pt x="10970327" y="5284239"/>
                  <a:pt x="10962514" y="5286084"/>
                </a:cubicBezTo>
                <a:lnTo>
                  <a:pt x="10945307" y="5286290"/>
                </a:lnTo>
                <a:lnTo>
                  <a:pt x="10845516" y="5303894"/>
                </a:lnTo>
                <a:lnTo>
                  <a:pt x="10831795" y="5305210"/>
                </a:lnTo>
                <a:lnTo>
                  <a:pt x="10824365" y="5311111"/>
                </a:lnTo>
                <a:cubicBezTo>
                  <a:pt x="10818692" y="5312290"/>
                  <a:pt x="10802397" y="5311529"/>
                  <a:pt x="10797756" y="5312285"/>
                </a:cubicBezTo>
                <a:lnTo>
                  <a:pt x="10796525" y="5315645"/>
                </a:lnTo>
                <a:cubicBezTo>
                  <a:pt x="10781742" y="5321013"/>
                  <a:pt x="10726138" y="5338890"/>
                  <a:pt x="10709063" y="5344492"/>
                </a:cubicBezTo>
                <a:cubicBezTo>
                  <a:pt x="10705652" y="5339328"/>
                  <a:pt x="10698014" y="5347484"/>
                  <a:pt x="10694078" y="5349258"/>
                </a:cubicBezTo>
                <a:cubicBezTo>
                  <a:pt x="10693469" y="5345779"/>
                  <a:pt x="10683941" y="5344718"/>
                  <a:pt x="10681131" y="5347812"/>
                </a:cubicBezTo>
                <a:cubicBezTo>
                  <a:pt x="10614153" y="5364782"/>
                  <a:pt x="10647679" y="5329716"/>
                  <a:pt x="10609448" y="5351931"/>
                </a:cubicBezTo>
                <a:cubicBezTo>
                  <a:pt x="10602685" y="5353403"/>
                  <a:pt x="10597204" y="5352000"/>
                  <a:pt x="10592397" y="5349402"/>
                </a:cubicBezTo>
                <a:lnTo>
                  <a:pt x="10585227" y="5344063"/>
                </a:lnTo>
                <a:lnTo>
                  <a:pt x="10557472" y="5354151"/>
                </a:lnTo>
                <a:cubicBezTo>
                  <a:pt x="10543800" y="5357667"/>
                  <a:pt x="10529411" y="5359999"/>
                  <a:pt x="10514646" y="5361064"/>
                </a:cubicBezTo>
                <a:cubicBezTo>
                  <a:pt x="10511333" y="5353956"/>
                  <a:pt x="10499744" y="5364054"/>
                  <a:pt x="10494292" y="5366054"/>
                </a:cubicBezTo>
                <a:cubicBezTo>
                  <a:pt x="10494236" y="5361412"/>
                  <a:pt x="10482156" y="5359187"/>
                  <a:pt x="10477869" y="5363025"/>
                </a:cubicBezTo>
                <a:cubicBezTo>
                  <a:pt x="10387782" y="5379617"/>
                  <a:pt x="10438473" y="5336257"/>
                  <a:pt x="10384411" y="5362257"/>
                </a:cubicBezTo>
                <a:cubicBezTo>
                  <a:pt x="10375368" y="5363613"/>
                  <a:pt x="10368582" y="5361287"/>
                  <a:pt x="10362921" y="5357444"/>
                </a:cubicBezTo>
                <a:lnTo>
                  <a:pt x="10352736" y="5347851"/>
                </a:lnTo>
                <a:lnTo>
                  <a:pt x="10344754" y="5351272"/>
                </a:lnTo>
                <a:cubicBezTo>
                  <a:pt x="10314632" y="5351540"/>
                  <a:pt x="10305751" y="5341709"/>
                  <a:pt x="10288226" y="5351613"/>
                </a:cubicBezTo>
                <a:cubicBezTo>
                  <a:pt x="10262327" y="5331026"/>
                  <a:pt x="10271048" y="5349560"/>
                  <a:pt x="10251350" y="5352711"/>
                </a:cubicBezTo>
                <a:cubicBezTo>
                  <a:pt x="10235810" y="5356816"/>
                  <a:pt x="10264339" y="5364714"/>
                  <a:pt x="10249108" y="5365881"/>
                </a:cubicBezTo>
                <a:cubicBezTo>
                  <a:pt x="10232632" y="5360566"/>
                  <a:pt x="10233406" y="5377073"/>
                  <a:pt x="10216272" y="5370573"/>
                </a:cubicBezTo>
                <a:cubicBezTo>
                  <a:pt x="10220434" y="5358137"/>
                  <a:pt x="10182459" y="5372984"/>
                  <a:pt x="10181278" y="5362119"/>
                </a:cubicBezTo>
                <a:cubicBezTo>
                  <a:pt x="10166724" y="5377655"/>
                  <a:pt x="10159412" y="5358516"/>
                  <a:pt x="10140033" y="5363304"/>
                </a:cubicBezTo>
                <a:cubicBezTo>
                  <a:pt x="10130907" y="5369181"/>
                  <a:pt x="10124323" y="5370190"/>
                  <a:pt x="10115353" y="5363869"/>
                </a:cubicBezTo>
                <a:cubicBezTo>
                  <a:pt x="10073314" y="5392482"/>
                  <a:pt x="10089920" y="5365150"/>
                  <a:pt x="10050578" y="5376153"/>
                </a:cubicBezTo>
                <a:cubicBezTo>
                  <a:pt x="10016683" y="5387725"/>
                  <a:pt x="9978260" y="5395233"/>
                  <a:pt x="9945478" y="5422859"/>
                </a:cubicBezTo>
                <a:cubicBezTo>
                  <a:pt x="9939461" y="5430686"/>
                  <a:pt x="9924686" y="5433649"/>
                  <a:pt x="9912481" y="5429477"/>
                </a:cubicBezTo>
                <a:cubicBezTo>
                  <a:pt x="9910384" y="5428759"/>
                  <a:pt x="9908438" y="5427851"/>
                  <a:pt x="9906713" y="5426784"/>
                </a:cubicBezTo>
                <a:cubicBezTo>
                  <a:pt x="9878372" y="5431011"/>
                  <a:pt x="9774714" y="5449885"/>
                  <a:pt x="9742436" y="5454834"/>
                </a:cubicBezTo>
                <a:cubicBezTo>
                  <a:pt x="9739822" y="5444779"/>
                  <a:pt x="9723500" y="5462923"/>
                  <a:pt x="9713044" y="5456476"/>
                </a:cubicBezTo>
                <a:cubicBezTo>
                  <a:pt x="9705555" y="5450821"/>
                  <a:pt x="9698855" y="5455006"/>
                  <a:pt x="9691033" y="5455451"/>
                </a:cubicBezTo>
                <a:cubicBezTo>
                  <a:pt x="9680728" y="5451004"/>
                  <a:pt x="9647117" y="5459035"/>
                  <a:pt x="9638355" y="5464794"/>
                </a:cubicBezTo>
                <a:cubicBezTo>
                  <a:pt x="9617415" y="5484808"/>
                  <a:pt x="9569832" y="5469945"/>
                  <a:pt x="9552434" y="5485280"/>
                </a:cubicBezTo>
                <a:cubicBezTo>
                  <a:pt x="9546122" y="5487529"/>
                  <a:pt x="9539945" y="5488440"/>
                  <a:pt x="9533883" y="5488516"/>
                </a:cubicBezTo>
                <a:lnTo>
                  <a:pt x="9516916" y="5486828"/>
                </a:lnTo>
                <a:lnTo>
                  <a:pt x="9512093" y="5482541"/>
                </a:lnTo>
                <a:lnTo>
                  <a:pt x="9501725" y="5483603"/>
                </a:lnTo>
                <a:lnTo>
                  <a:pt x="9498754" y="5482951"/>
                </a:lnTo>
                <a:cubicBezTo>
                  <a:pt x="9493078" y="5481686"/>
                  <a:pt x="9487476" y="5480586"/>
                  <a:pt x="9481932" y="5480151"/>
                </a:cubicBezTo>
                <a:cubicBezTo>
                  <a:pt x="9489223" y="5501646"/>
                  <a:pt x="9435971" y="5479991"/>
                  <a:pt x="9451321" y="5497375"/>
                </a:cubicBezTo>
                <a:cubicBezTo>
                  <a:pt x="9422124" y="5498722"/>
                  <a:pt x="9444395" y="5514914"/>
                  <a:pt x="9409298" y="5499478"/>
                </a:cubicBezTo>
                <a:cubicBezTo>
                  <a:pt x="9363968" y="5517055"/>
                  <a:pt x="9350073" y="5507226"/>
                  <a:pt x="9303056" y="5519093"/>
                </a:cubicBezTo>
                <a:cubicBezTo>
                  <a:pt x="9272929" y="5515489"/>
                  <a:pt x="9242312" y="5519100"/>
                  <a:pt x="9229078" y="5524154"/>
                </a:cubicBezTo>
                <a:cubicBezTo>
                  <a:pt x="9244549" y="5484199"/>
                  <a:pt x="9198133" y="5512463"/>
                  <a:pt x="9165105" y="5532892"/>
                </a:cubicBezTo>
                <a:cubicBezTo>
                  <a:pt x="9128348" y="5546691"/>
                  <a:pt x="9105217" y="5601124"/>
                  <a:pt x="9077301" y="5580356"/>
                </a:cubicBezTo>
                <a:cubicBezTo>
                  <a:pt x="9034770" y="5585424"/>
                  <a:pt x="9004654" y="5606346"/>
                  <a:pt x="8960065" y="5597982"/>
                </a:cubicBezTo>
                <a:cubicBezTo>
                  <a:pt x="8958681" y="5601368"/>
                  <a:pt x="8956414" y="5604204"/>
                  <a:pt x="8953536" y="5606638"/>
                </a:cubicBezTo>
                <a:lnTo>
                  <a:pt x="8943907" y="5612541"/>
                </a:lnTo>
                <a:lnTo>
                  <a:pt x="8942046" y="5612112"/>
                </a:lnTo>
                <a:cubicBezTo>
                  <a:pt x="8934733" y="5612036"/>
                  <a:pt x="8930989" y="5613463"/>
                  <a:pt x="8928824" y="5615549"/>
                </a:cubicBezTo>
                <a:lnTo>
                  <a:pt x="8927294" y="5618607"/>
                </a:lnTo>
                <a:lnTo>
                  <a:pt x="8918651" y="5621688"/>
                </a:lnTo>
                <a:lnTo>
                  <a:pt x="8902772" y="5629703"/>
                </a:lnTo>
                <a:lnTo>
                  <a:pt x="8898724" y="5629379"/>
                </a:lnTo>
                <a:lnTo>
                  <a:pt x="8873099" y="5638628"/>
                </a:lnTo>
                <a:lnTo>
                  <a:pt x="8872234" y="5637889"/>
                </a:lnTo>
                <a:cubicBezTo>
                  <a:pt x="8869712" y="5636443"/>
                  <a:pt x="8866744" y="5635774"/>
                  <a:pt x="8862777" y="5636711"/>
                </a:cubicBezTo>
                <a:cubicBezTo>
                  <a:pt x="8861373" y="5622581"/>
                  <a:pt x="8857449" y="5632426"/>
                  <a:pt x="8845869" y="5636436"/>
                </a:cubicBezTo>
                <a:cubicBezTo>
                  <a:pt x="8841103" y="5615386"/>
                  <a:pt x="8812729" y="5634444"/>
                  <a:pt x="8800548" y="5625084"/>
                </a:cubicBezTo>
                <a:cubicBezTo>
                  <a:pt x="8792146" y="5628504"/>
                  <a:pt x="8783174" y="5631737"/>
                  <a:pt x="8773774" y="5634630"/>
                </a:cubicBezTo>
                <a:lnTo>
                  <a:pt x="8698255" y="5636083"/>
                </a:lnTo>
                <a:lnTo>
                  <a:pt x="8619167" y="5619130"/>
                </a:lnTo>
                <a:cubicBezTo>
                  <a:pt x="8589913" y="5618762"/>
                  <a:pt x="8564581" y="5612466"/>
                  <a:pt x="8539822" y="5616905"/>
                </a:cubicBezTo>
                <a:cubicBezTo>
                  <a:pt x="8529764" y="5612008"/>
                  <a:pt x="8520285" y="5610031"/>
                  <a:pt x="8511094" y="5617360"/>
                </a:cubicBezTo>
                <a:cubicBezTo>
                  <a:pt x="8483794" y="5614914"/>
                  <a:pt x="8477184" y="5604447"/>
                  <a:pt x="8459886" y="5612612"/>
                </a:cubicBezTo>
                <a:cubicBezTo>
                  <a:pt x="8444548" y="5595681"/>
                  <a:pt x="8443640" y="5602142"/>
                  <a:pt x="8436432" y="5606990"/>
                </a:cubicBezTo>
                <a:lnTo>
                  <a:pt x="8435403" y="5607336"/>
                </a:lnTo>
                <a:lnTo>
                  <a:pt x="8433307" y="5604917"/>
                </a:lnTo>
                <a:lnTo>
                  <a:pt x="8428968" y="5603796"/>
                </a:lnTo>
                <a:lnTo>
                  <a:pt x="8417124" y="5604518"/>
                </a:lnTo>
                <a:lnTo>
                  <a:pt x="8412669" y="5605413"/>
                </a:lnTo>
                <a:cubicBezTo>
                  <a:pt x="8409601" y="5605797"/>
                  <a:pt x="8407563" y="5605754"/>
                  <a:pt x="8406152" y="5605396"/>
                </a:cubicBezTo>
                <a:lnTo>
                  <a:pt x="8405989" y="5605197"/>
                </a:lnTo>
                <a:lnTo>
                  <a:pt x="8399884" y="5605568"/>
                </a:lnTo>
                <a:cubicBezTo>
                  <a:pt x="8389582" y="5606652"/>
                  <a:pt x="8379557" y="5608135"/>
                  <a:pt x="8370014" y="5609900"/>
                </a:cubicBezTo>
                <a:cubicBezTo>
                  <a:pt x="8361945" y="5598787"/>
                  <a:pt x="8326685" y="5611914"/>
                  <a:pt x="8330544" y="5590964"/>
                </a:cubicBezTo>
                <a:cubicBezTo>
                  <a:pt x="8317672" y="5592723"/>
                  <a:pt x="8309886" y="5601422"/>
                  <a:pt x="8314221" y="5587682"/>
                </a:cubicBezTo>
                <a:cubicBezTo>
                  <a:pt x="8309983" y="5587866"/>
                  <a:pt x="8307372" y="5586698"/>
                  <a:pt x="8305502" y="5584868"/>
                </a:cubicBezTo>
                <a:lnTo>
                  <a:pt x="8304962" y="5584007"/>
                </a:lnTo>
                <a:lnTo>
                  <a:pt x="8276324" y="5588260"/>
                </a:lnTo>
                <a:lnTo>
                  <a:pt x="8272522" y="5587226"/>
                </a:lnTo>
                <a:lnTo>
                  <a:pt x="8253857" y="5592043"/>
                </a:lnTo>
                <a:lnTo>
                  <a:pt x="8244212" y="5593439"/>
                </a:lnTo>
                <a:lnTo>
                  <a:pt x="8241488" y="5596085"/>
                </a:lnTo>
                <a:cubicBezTo>
                  <a:pt x="8238546" y="5597691"/>
                  <a:pt x="8234330" y="5598384"/>
                  <a:pt x="8227256" y="5597005"/>
                </a:cubicBezTo>
                <a:lnTo>
                  <a:pt x="8225619" y="5596262"/>
                </a:lnTo>
                <a:lnTo>
                  <a:pt x="8213882" y="5600179"/>
                </a:lnTo>
                <a:cubicBezTo>
                  <a:pt x="8210102" y="5601988"/>
                  <a:pt x="8206755" y="5604291"/>
                  <a:pt x="8204045" y="5607275"/>
                </a:cubicBezTo>
                <a:cubicBezTo>
                  <a:pt x="8164079" y="5591326"/>
                  <a:pt x="8126369" y="5605919"/>
                  <a:pt x="8082989" y="5603160"/>
                </a:cubicBezTo>
                <a:cubicBezTo>
                  <a:pt x="8034449" y="5606898"/>
                  <a:pt x="8008954" y="5596936"/>
                  <a:pt x="7976942" y="5598455"/>
                </a:cubicBezTo>
                <a:cubicBezTo>
                  <a:pt x="7962042" y="5600916"/>
                  <a:pt x="7941729" y="5599827"/>
                  <a:pt x="7950121" y="5590893"/>
                </a:cubicBezTo>
                <a:cubicBezTo>
                  <a:pt x="7904855" y="5610014"/>
                  <a:pt x="7778840" y="5612380"/>
                  <a:pt x="7727691" y="5621064"/>
                </a:cubicBezTo>
                <a:cubicBezTo>
                  <a:pt x="7699805" y="5600056"/>
                  <a:pt x="7714922" y="5619495"/>
                  <a:pt x="7685998" y="5615564"/>
                </a:cubicBezTo>
                <a:cubicBezTo>
                  <a:pt x="7693909" y="5634905"/>
                  <a:pt x="7650884" y="5604714"/>
                  <a:pt x="7649302" y="5626541"/>
                </a:cubicBezTo>
                <a:cubicBezTo>
                  <a:pt x="7644089" y="5625134"/>
                  <a:pt x="7639087" y="5623084"/>
                  <a:pt x="7634083" y="5620862"/>
                </a:cubicBezTo>
                <a:lnTo>
                  <a:pt x="7631455" y="5619708"/>
                </a:lnTo>
                <a:lnTo>
                  <a:pt x="7620952" y="5618872"/>
                </a:lnTo>
                <a:lnTo>
                  <a:pt x="7617992" y="5613914"/>
                </a:lnTo>
                <a:lnTo>
                  <a:pt x="7602182" y="5609271"/>
                </a:lnTo>
                <a:cubicBezTo>
                  <a:pt x="7596260" y="5608262"/>
                  <a:pt x="7589888" y="5608028"/>
                  <a:pt x="7582847" y="5609047"/>
                </a:cubicBezTo>
                <a:cubicBezTo>
                  <a:pt x="7565525" y="5617697"/>
                  <a:pt x="7538553" y="5607096"/>
                  <a:pt x="7514158" y="5607737"/>
                </a:cubicBezTo>
                <a:lnTo>
                  <a:pt x="7502955" y="5610415"/>
                </a:lnTo>
                <a:lnTo>
                  <a:pt x="7466391" y="5605949"/>
                </a:lnTo>
                <a:cubicBezTo>
                  <a:pt x="7455982" y="5605083"/>
                  <a:pt x="7445179" y="5604628"/>
                  <a:pt x="7433806" y="5604945"/>
                </a:cubicBezTo>
                <a:lnTo>
                  <a:pt x="7412693" y="5607075"/>
                </a:lnTo>
                <a:lnTo>
                  <a:pt x="7407159" y="5605310"/>
                </a:lnTo>
                <a:cubicBezTo>
                  <a:pt x="7397520" y="5605506"/>
                  <a:pt x="7384763" y="5611721"/>
                  <a:pt x="7385900" y="5604171"/>
                </a:cubicBezTo>
                <a:lnTo>
                  <a:pt x="7375071" y="5606788"/>
                </a:lnTo>
                <a:lnTo>
                  <a:pt x="7364382" y="5600762"/>
                </a:lnTo>
                <a:cubicBezTo>
                  <a:pt x="7363212" y="5599363"/>
                  <a:pt x="7362331" y="5597874"/>
                  <a:pt x="7361770" y="5596347"/>
                </a:cubicBezTo>
                <a:lnTo>
                  <a:pt x="7346641" y="5598329"/>
                </a:lnTo>
                <a:lnTo>
                  <a:pt x="7334238" y="5594014"/>
                </a:lnTo>
                <a:lnTo>
                  <a:pt x="7323426" y="5596835"/>
                </a:lnTo>
                <a:lnTo>
                  <a:pt x="7318938" y="5596200"/>
                </a:lnTo>
                <a:lnTo>
                  <a:pt x="7307784" y="5594065"/>
                </a:lnTo>
                <a:cubicBezTo>
                  <a:pt x="7302066" y="5592568"/>
                  <a:pt x="7295667" y="5590765"/>
                  <a:pt x="7288540" y="5589320"/>
                </a:cubicBezTo>
                <a:lnTo>
                  <a:pt x="7282537" y="5588660"/>
                </a:lnTo>
                <a:lnTo>
                  <a:pt x="7269466" y="5581404"/>
                </a:lnTo>
                <a:cubicBezTo>
                  <a:pt x="7259956" y="5575919"/>
                  <a:pt x="7252471" y="5572223"/>
                  <a:pt x="7244165" y="5575200"/>
                </a:cubicBezTo>
                <a:cubicBezTo>
                  <a:pt x="7230005" y="5568113"/>
                  <a:pt x="7220114" y="5548251"/>
                  <a:pt x="7199619" y="5553550"/>
                </a:cubicBezTo>
                <a:cubicBezTo>
                  <a:pt x="7205839" y="5544552"/>
                  <a:pt x="7176858" y="5552461"/>
                  <a:pt x="7173434" y="5543219"/>
                </a:cubicBezTo>
                <a:cubicBezTo>
                  <a:pt x="7171853" y="5535776"/>
                  <a:pt x="7162694" y="5536440"/>
                  <a:pt x="7155718" y="5533697"/>
                </a:cubicBezTo>
                <a:cubicBezTo>
                  <a:pt x="7150747" y="5526096"/>
                  <a:pt x="7115649" y="5519155"/>
                  <a:pt x="7103430" y="5520249"/>
                </a:cubicBezTo>
                <a:cubicBezTo>
                  <a:pt x="7068988" y="5527813"/>
                  <a:pt x="7041283" y="5497211"/>
                  <a:pt x="7013746" y="5502470"/>
                </a:cubicBezTo>
                <a:cubicBezTo>
                  <a:pt x="7006535" y="5501753"/>
                  <a:pt x="7000557" y="5500031"/>
                  <a:pt x="6995379" y="5497693"/>
                </a:cubicBezTo>
                <a:lnTo>
                  <a:pt x="6982475" y="5489641"/>
                </a:lnTo>
                <a:cubicBezTo>
                  <a:pt x="6982314" y="5487873"/>
                  <a:pt x="6982155" y="5486104"/>
                  <a:pt x="6981994" y="5484335"/>
                </a:cubicBezTo>
                <a:lnTo>
                  <a:pt x="6972355" y="5481074"/>
                </a:lnTo>
                <a:lnTo>
                  <a:pt x="6970394" y="5479383"/>
                </a:lnTo>
                <a:cubicBezTo>
                  <a:pt x="6966663" y="5476135"/>
                  <a:pt x="6962857" y="5473046"/>
                  <a:pt x="6958543" y="5470507"/>
                </a:cubicBezTo>
                <a:cubicBezTo>
                  <a:pt x="6946682" y="5490417"/>
                  <a:pt x="6919886" y="5452192"/>
                  <a:pt x="6918276" y="5472034"/>
                </a:cubicBezTo>
                <a:cubicBezTo>
                  <a:pt x="6892502" y="5461546"/>
                  <a:pt x="6897731" y="5483185"/>
                  <a:pt x="6881046" y="5457070"/>
                </a:cubicBezTo>
                <a:cubicBezTo>
                  <a:pt x="6828055" y="5453051"/>
                  <a:pt x="6839016" y="5431108"/>
                  <a:pt x="6752164" y="5425021"/>
                </a:cubicBezTo>
                <a:cubicBezTo>
                  <a:pt x="6758292" y="5421861"/>
                  <a:pt x="6727733" y="5418470"/>
                  <a:pt x="6724964" y="5414071"/>
                </a:cubicBezTo>
                <a:lnTo>
                  <a:pt x="6683286" y="5432830"/>
                </a:lnTo>
                <a:lnTo>
                  <a:pt x="6644277" y="5429684"/>
                </a:lnTo>
                <a:cubicBezTo>
                  <a:pt x="6602299" y="5429624"/>
                  <a:pt x="6572889" y="5412513"/>
                  <a:pt x="6532914" y="5431205"/>
                </a:cubicBezTo>
                <a:lnTo>
                  <a:pt x="6307459" y="5467087"/>
                </a:lnTo>
                <a:cubicBezTo>
                  <a:pt x="6243940" y="5484756"/>
                  <a:pt x="6232610" y="5506751"/>
                  <a:pt x="6196243" y="5515042"/>
                </a:cubicBezTo>
                <a:cubicBezTo>
                  <a:pt x="6164533" y="5518021"/>
                  <a:pt x="6142666" y="5509345"/>
                  <a:pt x="6099124" y="5516848"/>
                </a:cubicBezTo>
                <a:cubicBezTo>
                  <a:pt x="6076503" y="5515419"/>
                  <a:pt x="6031865" y="5528713"/>
                  <a:pt x="6016077" y="5528642"/>
                </a:cubicBezTo>
                <a:cubicBezTo>
                  <a:pt x="6017142" y="5530608"/>
                  <a:pt x="6008544" y="5532493"/>
                  <a:pt x="6004389" y="5531206"/>
                </a:cubicBezTo>
                <a:cubicBezTo>
                  <a:pt x="5932347" y="5531241"/>
                  <a:pt x="5981006" y="5545600"/>
                  <a:pt x="5933945" y="5538840"/>
                </a:cubicBezTo>
                <a:cubicBezTo>
                  <a:pt x="5905303" y="5539379"/>
                  <a:pt x="5918093" y="5561978"/>
                  <a:pt x="5883936" y="5553807"/>
                </a:cubicBezTo>
                <a:cubicBezTo>
                  <a:pt x="5850054" y="5556990"/>
                  <a:pt x="5832962" y="5567338"/>
                  <a:pt x="5798331" y="5564248"/>
                </a:cubicBezTo>
                <a:cubicBezTo>
                  <a:pt x="5766627" y="5567265"/>
                  <a:pt x="5741097" y="5573248"/>
                  <a:pt x="5712738" y="5573120"/>
                </a:cubicBezTo>
                <a:cubicBezTo>
                  <a:pt x="5703372" y="5576849"/>
                  <a:pt x="5693695" y="5578874"/>
                  <a:pt x="5681342" y="5575621"/>
                </a:cubicBezTo>
                <a:lnTo>
                  <a:pt x="5627167" y="5583215"/>
                </a:lnTo>
                <a:cubicBezTo>
                  <a:pt x="5612183" y="5597917"/>
                  <a:pt x="5611727" y="5586689"/>
                  <a:pt x="5591414" y="5587695"/>
                </a:cubicBezTo>
                <a:cubicBezTo>
                  <a:pt x="5574616" y="5587612"/>
                  <a:pt x="5598133" y="5579413"/>
                  <a:pt x="5583028" y="5580877"/>
                </a:cubicBezTo>
                <a:cubicBezTo>
                  <a:pt x="5569804" y="5586020"/>
                  <a:pt x="5562718" y="5576982"/>
                  <a:pt x="5549426" y="5582858"/>
                </a:cubicBezTo>
                <a:cubicBezTo>
                  <a:pt x="5559299" y="5589013"/>
                  <a:pt x="5515978" y="5586206"/>
                  <a:pt x="5519999" y="5592246"/>
                </a:cubicBezTo>
                <a:cubicBezTo>
                  <a:pt x="5498728" y="5585844"/>
                  <a:pt x="5500813" y="5597206"/>
                  <a:pt x="5480028" y="5597282"/>
                </a:cubicBezTo>
                <a:cubicBezTo>
                  <a:pt x="5468519" y="5595356"/>
                  <a:pt x="5461753" y="5595717"/>
                  <a:pt x="5456175" y="5600371"/>
                </a:cubicBezTo>
                <a:cubicBezTo>
                  <a:pt x="5402444" y="5590675"/>
                  <a:pt x="5431269" y="5603179"/>
                  <a:pt x="5388463" y="5602638"/>
                </a:cubicBezTo>
                <a:cubicBezTo>
                  <a:pt x="5350589" y="5601042"/>
                  <a:pt x="5310318" y="5602266"/>
                  <a:pt x="5265898" y="5591830"/>
                </a:cubicBezTo>
                <a:cubicBezTo>
                  <a:pt x="5256434" y="5588423"/>
                  <a:pt x="5240914" y="5588853"/>
                  <a:pt x="5231231" y="5592790"/>
                </a:cubicBezTo>
                <a:cubicBezTo>
                  <a:pt x="5229565" y="5593467"/>
                  <a:pt x="5228139" y="5594226"/>
                  <a:pt x="5226996" y="5595040"/>
                </a:cubicBezTo>
                <a:cubicBezTo>
                  <a:pt x="5199121" y="5587151"/>
                  <a:pt x="5190547" y="5594087"/>
                  <a:pt x="5175988" y="5588131"/>
                </a:cubicBezTo>
                <a:cubicBezTo>
                  <a:pt x="5141664" y="5589465"/>
                  <a:pt x="5120774" y="5599921"/>
                  <a:pt x="5107470" y="5594771"/>
                </a:cubicBezTo>
                <a:cubicBezTo>
                  <a:pt x="5082783" y="5597686"/>
                  <a:pt x="5044558" y="5603218"/>
                  <a:pt x="5027868" y="5605624"/>
                </a:cubicBezTo>
                <a:cubicBezTo>
                  <a:pt x="5023394" y="5609716"/>
                  <a:pt x="5015008" y="5608373"/>
                  <a:pt x="5007324" y="5609209"/>
                </a:cubicBezTo>
                <a:cubicBezTo>
                  <a:pt x="4999584" y="5613033"/>
                  <a:pt x="4963661" y="5613313"/>
                  <a:pt x="4952559" y="5611402"/>
                </a:cubicBezTo>
                <a:lnTo>
                  <a:pt x="4826081" y="5616191"/>
                </a:lnTo>
                <a:lnTo>
                  <a:pt x="4823501" y="5619174"/>
                </a:lnTo>
                <a:lnTo>
                  <a:pt x="4813093" y="5620026"/>
                </a:lnTo>
                <a:lnTo>
                  <a:pt x="4810563" y="5620787"/>
                </a:lnTo>
                <a:cubicBezTo>
                  <a:pt x="4805739" y="5622253"/>
                  <a:pt x="4800910" y="5623620"/>
                  <a:pt x="4795818" y="5624618"/>
                </a:cubicBezTo>
                <a:cubicBezTo>
                  <a:pt x="4792594" y="5611984"/>
                  <a:pt x="4751975" y="5631029"/>
                  <a:pt x="4758404" y="5619510"/>
                </a:cubicBezTo>
                <a:cubicBezTo>
                  <a:pt x="4729867" y="5622800"/>
                  <a:pt x="4743470" y="5610974"/>
                  <a:pt x="4717254" y="5624155"/>
                </a:cubicBezTo>
                <a:cubicBezTo>
                  <a:pt x="4665606" y="5620882"/>
                  <a:pt x="4638526" y="5634254"/>
                  <a:pt x="4591958" y="5624710"/>
                </a:cubicBezTo>
                <a:cubicBezTo>
                  <a:pt x="4600998" y="5629613"/>
                  <a:pt x="4491255" y="5629123"/>
                  <a:pt x="4476215" y="5628210"/>
                </a:cubicBezTo>
                <a:lnTo>
                  <a:pt x="4425193" y="5627414"/>
                </a:lnTo>
                <a:lnTo>
                  <a:pt x="4383866" y="5626546"/>
                </a:lnTo>
                <a:lnTo>
                  <a:pt x="4385596" y="5634646"/>
                </a:lnTo>
                <a:cubicBezTo>
                  <a:pt x="4373497" y="5634009"/>
                  <a:pt x="4366105" y="5636763"/>
                  <a:pt x="4360864" y="5641173"/>
                </a:cubicBezTo>
                <a:lnTo>
                  <a:pt x="4328321" y="5626332"/>
                </a:lnTo>
                <a:lnTo>
                  <a:pt x="4309842" y="5626471"/>
                </a:lnTo>
                <a:lnTo>
                  <a:pt x="4277424" y="5631598"/>
                </a:lnTo>
                <a:lnTo>
                  <a:pt x="4266627" y="5633969"/>
                </a:lnTo>
                <a:lnTo>
                  <a:pt x="4185525" y="5617508"/>
                </a:lnTo>
                <a:lnTo>
                  <a:pt x="4177617" y="5610903"/>
                </a:lnTo>
                <a:cubicBezTo>
                  <a:pt x="4169135" y="5606836"/>
                  <a:pt x="4157063" y="5604954"/>
                  <a:pt x="4136948" y="5608031"/>
                </a:cubicBezTo>
                <a:lnTo>
                  <a:pt x="4132323" y="5609784"/>
                </a:lnTo>
                <a:lnTo>
                  <a:pt x="4098620" y="5599672"/>
                </a:lnTo>
                <a:cubicBezTo>
                  <a:pt x="4087744" y="5595070"/>
                  <a:pt x="3971360" y="5589278"/>
                  <a:pt x="3963475" y="5581841"/>
                </a:cubicBezTo>
                <a:cubicBezTo>
                  <a:pt x="3836034" y="5600252"/>
                  <a:pt x="3827261" y="5567580"/>
                  <a:pt x="3703613" y="5572482"/>
                </a:cubicBezTo>
                <a:cubicBezTo>
                  <a:pt x="3596526" y="5522697"/>
                  <a:pt x="3528981" y="5553020"/>
                  <a:pt x="3432987" y="5545768"/>
                </a:cubicBezTo>
                <a:cubicBezTo>
                  <a:pt x="3341557" y="5540666"/>
                  <a:pt x="3299222" y="5556776"/>
                  <a:pt x="3176381" y="5556110"/>
                </a:cubicBezTo>
                <a:cubicBezTo>
                  <a:pt x="3046225" y="5545252"/>
                  <a:pt x="2856562" y="5551022"/>
                  <a:pt x="2710156" y="5527517"/>
                </a:cubicBezTo>
                <a:cubicBezTo>
                  <a:pt x="2595124" y="5519951"/>
                  <a:pt x="2594726" y="5525545"/>
                  <a:pt x="2550206" y="5524958"/>
                </a:cubicBezTo>
                <a:cubicBezTo>
                  <a:pt x="2535402" y="5528183"/>
                  <a:pt x="2457214" y="5518753"/>
                  <a:pt x="2443041" y="5523990"/>
                </a:cubicBezTo>
                <a:lnTo>
                  <a:pt x="2435613" y="5526704"/>
                </a:lnTo>
                <a:lnTo>
                  <a:pt x="2405682" y="5528307"/>
                </a:lnTo>
                <a:lnTo>
                  <a:pt x="2397487" y="5540337"/>
                </a:lnTo>
                <a:lnTo>
                  <a:pt x="2297454" y="5550765"/>
                </a:lnTo>
                <a:cubicBezTo>
                  <a:pt x="2230952" y="5521480"/>
                  <a:pt x="2174171" y="5556417"/>
                  <a:pt x="2056700" y="5555489"/>
                </a:cubicBezTo>
                <a:cubicBezTo>
                  <a:pt x="2025568" y="5545373"/>
                  <a:pt x="1901680" y="5520750"/>
                  <a:pt x="1878530" y="5535330"/>
                </a:cubicBezTo>
                <a:lnTo>
                  <a:pt x="1859292" y="5535461"/>
                </a:lnTo>
                <a:lnTo>
                  <a:pt x="1835626" y="5533793"/>
                </a:lnTo>
                <a:cubicBezTo>
                  <a:pt x="1823131" y="5534628"/>
                  <a:pt x="1810151" y="5536942"/>
                  <a:pt x="1798939" y="5540285"/>
                </a:cubicBezTo>
                <a:lnTo>
                  <a:pt x="1779046" y="5549949"/>
                </a:lnTo>
                <a:lnTo>
                  <a:pt x="1772421" y="5549018"/>
                </a:lnTo>
                <a:lnTo>
                  <a:pt x="1772052" y="5545689"/>
                </a:lnTo>
                <a:cubicBezTo>
                  <a:pt x="1758274" y="5534165"/>
                  <a:pt x="1670822" y="5556887"/>
                  <a:pt x="1711543" y="5534558"/>
                </a:cubicBezTo>
                <a:cubicBezTo>
                  <a:pt x="1696140" y="5533324"/>
                  <a:pt x="1670188" y="5488258"/>
                  <a:pt x="1631462" y="5491807"/>
                </a:cubicBezTo>
                <a:cubicBezTo>
                  <a:pt x="1579148" y="5498877"/>
                  <a:pt x="1591754" y="5486800"/>
                  <a:pt x="1538763" y="5482781"/>
                </a:cubicBezTo>
                <a:cubicBezTo>
                  <a:pt x="1522078" y="5456666"/>
                  <a:pt x="1527306" y="5478305"/>
                  <a:pt x="1501533" y="5467817"/>
                </a:cubicBezTo>
                <a:cubicBezTo>
                  <a:pt x="1499922" y="5487659"/>
                  <a:pt x="1473126" y="5449434"/>
                  <a:pt x="1461266" y="5469343"/>
                </a:cubicBezTo>
                <a:cubicBezTo>
                  <a:pt x="1456951" y="5466804"/>
                  <a:pt x="1453146" y="5463716"/>
                  <a:pt x="1449415" y="5460467"/>
                </a:cubicBezTo>
                <a:lnTo>
                  <a:pt x="1447454" y="5458776"/>
                </a:lnTo>
                <a:lnTo>
                  <a:pt x="1437814" y="5455515"/>
                </a:lnTo>
                <a:lnTo>
                  <a:pt x="1437334" y="5450209"/>
                </a:lnTo>
                <a:lnTo>
                  <a:pt x="1424429" y="5442157"/>
                </a:lnTo>
                <a:cubicBezTo>
                  <a:pt x="1419251" y="5439819"/>
                  <a:pt x="1413273" y="5438098"/>
                  <a:pt x="1406063" y="5437380"/>
                </a:cubicBezTo>
                <a:cubicBezTo>
                  <a:pt x="1378526" y="5442640"/>
                  <a:pt x="1350821" y="5412037"/>
                  <a:pt x="1316379" y="5419601"/>
                </a:cubicBezTo>
                <a:cubicBezTo>
                  <a:pt x="1304160" y="5420695"/>
                  <a:pt x="1269061" y="5413755"/>
                  <a:pt x="1264090" y="5406153"/>
                </a:cubicBezTo>
                <a:cubicBezTo>
                  <a:pt x="1257115" y="5403410"/>
                  <a:pt x="1247955" y="5404075"/>
                  <a:pt x="1246374" y="5396631"/>
                </a:cubicBezTo>
                <a:cubicBezTo>
                  <a:pt x="1242951" y="5387390"/>
                  <a:pt x="1213970" y="5395299"/>
                  <a:pt x="1220190" y="5386301"/>
                </a:cubicBezTo>
                <a:cubicBezTo>
                  <a:pt x="1199695" y="5391599"/>
                  <a:pt x="1189803" y="5371737"/>
                  <a:pt x="1175643" y="5364651"/>
                </a:cubicBezTo>
                <a:cubicBezTo>
                  <a:pt x="1167337" y="5367627"/>
                  <a:pt x="1159852" y="5363931"/>
                  <a:pt x="1150342" y="5358447"/>
                </a:cubicBezTo>
                <a:lnTo>
                  <a:pt x="1112024" y="5345786"/>
                </a:lnTo>
                <a:lnTo>
                  <a:pt x="1100870" y="5343651"/>
                </a:lnTo>
                <a:lnTo>
                  <a:pt x="1096383" y="5343015"/>
                </a:lnTo>
                <a:lnTo>
                  <a:pt x="1058039" y="5343504"/>
                </a:lnTo>
                <a:cubicBezTo>
                  <a:pt x="1057478" y="5341976"/>
                  <a:pt x="1056597" y="5340487"/>
                  <a:pt x="1055426" y="5339088"/>
                </a:cubicBezTo>
                <a:lnTo>
                  <a:pt x="1044738" y="5333063"/>
                </a:lnTo>
                <a:lnTo>
                  <a:pt x="1033909" y="5335680"/>
                </a:lnTo>
                <a:cubicBezTo>
                  <a:pt x="1035046" y="5328129"/>
                  <a:pt x="1022289" y="5334344"/>
                  <a:pt x="1012649" y="5334541"/>
                </a:cubicBezTo>
                <a:lnTo>
                  <a:pt x="1007115" y="5332775"/>
                </a:lnTo>
                <a:lnTo>
                  <a:pt x="987447" y="5346462"/>
                </a:lnTo>
                <a:cubicBezTo>
                  <a:pt x="976074" y="5346779"/>
                  <a:pt x="963827" y="5334768"/>
                  <a:pt x="953418" y="5333901"/>
                </a:cubicBezTo>
                <a:lnTo>
                  <a:pt x="916854" y="5329435"/>
                </a:lnTo>
                <a:lnTo>
                  <a:pt x="905651" y="5332114"/>
                </a:lnTo>
                <a:cubicBezTo>
                  <a:pt x="881256" y="5332755"/>
                  <a:pt x="855727" y="5330820"/>
                  <a:pt x="838405" y="5339470"/>
                </a:cubicBezTo>
                <a:cubicBezTo>
                  <a:pt x="831364" y="5340489"/>
                  <a:pt x="823548" y="5331589"/>
                  <a:pt x="817627" y="5330580"/>
                </a:cubicBezTo>
                <a:lnTo>
                  <a:pt x="801817" y="5325937"/>
                </a:lnTo>
                <a:lnTo>
                  <a:pt x="798857" y="5320979"/>
                </a:lnTo>
                <a:lnTo>
                  <a:pt x="788354" y="5320143"/>
                </a:lnTo>
                <a:lnTo>
                  <a:pt x="785726" y="5318989"/>
                </a:lnTo>
                <a:cubicBezTo>
                  <a:pt x="780721" y="5316767"/>
                  <a:pt x="775719" y="5314716"/>
                  <a:pt x="770507" y="5313309"/>
                </a:cubicBezTo>
                <a:cubicBezTo>
                  <a:pt x="768924" y="5335137"/>
                  <a:pt x="725899" y="5304945"/>
                  <a:pt x="733810" y="5324286"/>
                </a:cubicBezTo>
                <a:cubicBezTo>
                  <a:pt x="704886" y="5320356"/>
                  <a:pt x="720003" y="5339795"/>
                  <a:pt x="692117" y="5318786"/>
                </a:cubicBezTo>
                <a:cubicBezTo>
                  <a:pt x="640968" y="5327470"/>
                  <a:pt x="620209" y="5334772"/>
                  <a:pt x="574943" y="5327578"/>
                </a:cubicBezTo>
                <a:cubicBezTo>
                  <a:pt x="533141" y="5325624"/>
                  <a:pt x="480989" y="5305543"/>
                  <a:pt x="441302" y="5307062"/>
                </a:cubicBezTo>
                <a:cubicBezTo>
                  <a:pt x="381194" y="5308098"/>
                  <a:pt x="355572" y="5361507"/>
                  <a:pt x="336819" y="5336690"/>
                </a:cubicBezTo>
                <a:cubicBezTo>
                  <a:pt x="308424" y="5343088"/>
                  <a:pt x="294704" y="5344301"/>
                  <a:pt x="270932" y="5345451"/>
                </a:cubicBezTo>
                <a:lnTo>
                  <a:pt x="194189" y="5343588"/>
                </a:lnTo>
                <a:lnTo>
                  <a:pt x="192552" y="5342845"/>
                </a:lnTo>
                <a:cubicBezTo>
                  <a:pt x="185478" y="5341467"/>
                  <a:pt x="181262" y="5342160"/>
                  <a:pt x="178320" y="5343766"/>
                </a:cubicBezTo>
                <a:lnTo>
                  <a:pt x="175596" y="5346411"/>
                </a:lnTo>
                <a:lnTo>
                  <a:pt x="147287" y="5352625"/>
                </a:lnTo>
                <a:lnTo>
                  <a:pt x="114847" y="5355844"/>
                </a:lnTo>
                <a:lnTo>
                  <a:pt x="114306" y="5354983"/>
                </a:lnTo>
                <a:cubicBezTo>
                  <a:pt x="110042" y="5353823"/>
                  <a:pt x="100016" y="5353058"/>
                  <a:pt x="89264" y="5348886"/>
                </a:cubicBezTo>
                <a:cubicBezTo>
                  <a:pt x="93123" y="5327937"/>
                  <a:pt x="57863" y="5341064"/>
                  <a:pt x="49794" y="5329950"/>
                </a:cubicBezTo>
                <a:cubicBezTo>
                  <a:pt x="40251" y="5331715"/>
                  <a:pt x="30226" y="5333199"/>
                  <a:pt x="19924" y="5334282"/>
                </a:cubicBezTo>
                <a:lnTo>
                  <a:pt x="13819" y="5334653"/>
                </a:lnTo>
                <a:lnTo>
                  <a:pt x="13657" y="5334455"/>
                </a:lnTo>
                <a:cubicBezTo>
                  <a:pt x="12246" y="5334096"/>
                  <a:pt x="10207" y="5334053"/>
                  <a:pt x="7139" y="5334438"/>
                </a:cubicBezTo>
                <a:lnTo>
                  <a:pt x="2684" y="5335333"/>
                </a:lnTo>
                <a:lnTo>
                  <a:pt x="0" y="5335496"/>
                </a:lnTo>
                <a:lnTo>
                  <a:pt x="0" y="10592"/>
                </a:lnTo>
                <a:lnTo>
                  <a:pt x="11243827" y="0"/>
                </a:lnTo>
                <a:close/>
              </a:path>
            </a:pathLst>
          </a:custGeom>
          <a:solidFill>
            <a:schemeClr val="lt1">
              <a:alpha val="8470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rebuchet MS"/>
              <a:buNone/>
            </a:pP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8" name="Google Shape;1118;p39"/>
          <p:cNvSpPr txBox="1"/>
          <p:nvPr/>
        </p:nvSpPr>
        <p:spPr>
          <a:xfrm>
            <a:off x="1629751" y="1059116"/>
            <a:ext cx="8924392" cy="933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IN" sz="4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POV</a:t>
            </a:r>
            <a:endParaRPr/>
          </a:p>
        </p:txBody>
      </p:sp>
      <p:sp>
        <p:nvSpPr>
          <p:cNvPr id="1119" name="Google Shape;1119;p39"/>
          <p:cNvSpPr/>
          <p:nvPr/>
        </p:nvSpPr>
        <p:spPr>
          <a:xfrm>
            <a:off x="5421727" y="351737"/>
            <a:ext cx="1348547" cy="407804"/>
          </a:xfrm>
          <a:custGeom>
            <a:avLst/>
            <a:gdLst/>
            <a:ahLst/>
            <a:cxnLst/>
            <a:rect l="l" t="t" r="r" b="b"/>
            <a:pathLst>
              <a:path w="2201784" h="594531" extrusionOk="0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rebuchet MS"/>
              <a:buNone/>
            </a:pP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0" name="Google Shape;1120;p39"/>
          <p:cNvSpPr txBox="1">
            <a:spLocks noGrp="1"/>
          </p:cNvSpPr>
          <p:nvPr>
            <p:ph type="body" idx="1"/>
          </p:nvPr>
        </p:nvSpPr>
        <p:spPr>
          <a:xfrm>
            <a:off x="1957986" y="2292176"/>
            <a:ext cx="8273380" cy="332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IN" sz="3600" b="1"/>
              <a:t>Students and teachers </a:t>
            </a:r>
            <a:r>
              <a:rPr lang="en-IN" sz="3600" b="1" i="1">
                <a:solidFill>
                  <a:srgbClr val="FF0000"/>
                </a:solidFill>
              </a:rPr>
              <a:t>need</a:t>
            </a:r>
            <a:r>
              <a:rPr lang="en-IN" sz="3600" b="1"/>
              <a:t> a way to make sessions more interactive and responsive </a:t>
            </a:r>
            <a:r>
              <a:rPr lang="en-IN" sz="3600" b="1" i="1">
                <a:solidFill>
                  <a:srgbClr val="FF0000"/>
                </a:solidFill>
              </a:rPr>
              <a:t>because</a:t>
            </a:r>
            <a:r>
              <a:rPr lang="en-IN" sz="3600" b="1"/>
              <a:t> the lack of honest feedback results in lower educational quality</a:t>
            </a:r>
            <a:endParaRPr/>
          </a:p>
        </p:txBody>
      </p:sp>
      <p:pic>
        <p:nvPicPr>
          <p:cNvPr id="1121" name="Google Shape;1121;p39" descr="RV College Of Engineering Mission Statement, Employees and Hiring | LinkedI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0" y="83428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39"/>
          <p:cNvSpPr txBox="1"/>
          <p:nvPr/>
        </p:nvSpPr>
        <p:spPr>
          <a:xfrm>
            <a:off x="9953297" y="226380"/>
            <a:ext cx="24489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123" name="Google Shape;1123;p39"/>
          <p:cNvSpPr/>
          <p:nvPr/>
        </p:nvSpPr>
        <p:spPr>
          <a:xfrm>
            <a:off x="-4053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4" name="Google Shape;1124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"/>
          <p:cNvSpPr/>
          <p:nvPr/>
        </p:nvSpPr>
        <p:spPr>
          <a:xfrm>
            <a:off x="484096" y="470925"/>
            <a:ext cx="4381009" cy="5892104"/>
          </a:xfrm>
          <a:custGeom>
            <a:avLst/>
            <a:gdLst/>
            <a:ahLst/>
            <a:cxnLst/>
            <a:rect l="l" t="t" r="r" b="b"/>
            <a:pathLst>
              <a:path w="4381009" h="5892104" extrusionOk="0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4"/>
          <p:cNvSpPr txBox="1"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IN">
                <a:solidFill>
                  <a:srgbClr val="FFFFFF"/>
                </a:solidFill>
              </a:rPr>
              <a:t>Customer Groups</a:t>
            </a:r>
            <a:endParaRPr/>
          </a:p>
        </p:txBody>
      </p:sp>
      <p:grpSp>
        <p:nvGrpSpPr>
          <p:cNvPr id="552" name="Google Shape;552;p4"/>
          <p:cNvGrpSpPr/>
          <p:nvPr/>
        </p:nvGrpSpPr>
        <p:grpSpPr>
          <a:xfrm>
            <a:off x="5194300" y="473366"/>
            <a:ext cx="6513603" cy="5880540"/>
            <a:chOff x="0" y="2442"/>
            <a:chExt cx="6513603" cy="5880540"/>
          </a:xfrm>
        </p:grpSpPr>
        <p:sp>
          <p:nvSpPr>
            <p:cNvPr id="553" name="Google Shape;553;p4"/>
            <p:cNvSpPr/>
            <p:nvPr/>
          </p:nvSpPr>
          <p:spPr>
            <a:xfrm>
              <a:off x="0" y="2442"/>
              <a:ext cx="6513603" cy="1238008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"/>
            <p:cNvSpPr/>
            <p:nvPr/>
          </p:nvSpPr>
          <p:spPr>
            <a:xfrm>
              <a:off x="374497" y="280994"/>
              <a:ext cx="680904" cy="680904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"/>
            <p:cNvSpPr/>
            <p:nvPr/>
          </p:nvSpPr>
          <p:spPr>
            <a:xfrm>
              <a:off x="1429899" y="2442"/>
              <a:ext cx="5083704" cy="12380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"/>
            <p:cNvSpPr txBox="1"/>
            <p:nvPr/>
          </p:nvSpPr>
          <p:spPr>
            <a:xfrm>
              <a:off x="1429899" y="2442"/>
              <a:ext cx="5083704" cy="12380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1000" tIns="131000" rIns="131000" bIns="1310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None/>
              </a:pPr>
              <a:r>
                <a:rPr lang="en-IN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Educational Field</a:t>
              </a:r>
              <a:endParaRPr/>
            </a:p>
          </p:txBody>
        </p:sp>
        <p:sp>
          <p:nvSpPr>
            <p:cNvPr id="557" name="Google Shape;557;p4"/>
            <p:cNvSpPr/>
            <p:nvPr/>
          </p:nvSpPr>
          <p:spPr>
            <a:xfrm>
              <a:off x="0" y="1549953"/>
              <a:ext cx="6513603" cy="1238008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"/>
            <p:cNvSpPr/>
            <p:nvPr/>
          </p:nvSpPr>
          <p:spPr>
            <a:xfrm>
              <a:off x="374497" y="1828505"/>
              <a:ext cx="680904" cy="680904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"/>
            <p:cNvSpPr/>
            <p:nvPr/>
          </p:nvSpPr>
          <p:spPr>
            <a:xfrm>
              <a:off x="1429899" y="1549953"/>
              <a:ext cx="5083704" cy="12380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"/>
            <p:cNvSpPr txBox="1"/>
            <p:nvPr/>
          </p:nvSpPr>
          <p:spPr>
            <a:xfrm>
              <a:off x="1429899" y="1549953"/>
              <a:ext cx="5083704" cy="12380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1000" tIns="131000" rIns="131000" bIns="1310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None/>
              </a:pPr>
              <a:r>
                <a:rPr lang="en-IN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Student</a:t>
              </a:r>
              <a:endParaRPr/>
            </a:p>
          </p:txBody>
        </p:sp>
        <p:sp>
          <p:nvSpPr>
            <p:cNvPr id="561" name="Google Shape;561;p4"/>
            <p:cNvSpPr/>
            <p:nvPr/>
          </p:nvSpPr>
          <p:spPr>
            <a:xfrm>
              <a:off x="0" y="3097464"/>
              <a:ext cx="6513603" cy="1238008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"/>
            <p:cNvSpPr/>
            <p:nvPr/>
          </p:nvSpPr>
          <p:spPr>
            <a:xfrm>
              <a:off x="374497" y="3376015"/>
              <a:ext cx="680904" cy="680904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"/>
            <p:cNvSpPr/>
            <p:nvPr/>
          </p:nvSpPr>
          <p:spPr>
            <a:xfrm>
              <a:off x="1429899" y="3097464"/>
              <a:ext cx="5083704" cy="12380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"/>
            <p:cNvSpPr txBox="1"/>
            <p:nvPr/>
          </p:nvSpPr>
          <p:spPr>
            <a:xfrm>
              <a:off x="1429899" y="3097464"/>
              <a:ext cx="5083704" cy="12380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1000" tIns="131000" rIns="131000" bIns="1310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None/>
              </a:pPr>
              <a:r>
                <a:rPr lang="en-IN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Teacher</a:t>
              </a:r>
              <a:endParaRPr/>
            </a:p>
          </p:txBody>
        </p:sp>
        <p:sp>
          <p:nvSpPr>
            <p:cNvPr id="565" name="Google Shape;565;p4"/>
            <p:cNvSpPr/>
            <p:nvPr/>
          </p:nvSpPr>
          <p:spPr>
            <a:xfrm>
              <a:off x="0" y="4644974"/>
              <a:ext cx="6513603" cy="1238008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"/>
            <p:cNvSpPr/>
            <p:nvPr/>
          </p:nvSpPr>
          <p:spPr>
            <a:xfrm>
              <a:off x="374497" y="4923526"/>
              <a:ext cx="680904" cy="680904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"/>
            <p:cNvSpPr/>
            <p:nvPr/>
          </p:nvSpPr>
          <p:spPr>
            <a:xfrm>
              <a:off x="1429899" y="4644974"/>
              <a:ext cx="5083704" cy="12380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"/>
            <p:cNvSpPr txBox="1"/>
            <p:nvPr/>
          </p:nvSpPr>
          <p:spPr>
            <a:xfrm>
              <a:off x="1429899" y="4644974"/>
              <a:ext cx="5083704" cy="12380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1000" tIns="131000" rIns="131000" bIns="1310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None/>
              </a:pPr>
              <a:r>
                <a:rPr lang="en-IN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MOOCs</a:t>
              </a:r>
              <a:endParaRPr/>
            </a:p>
          </p:txBody>
        </p:sp>
      </p:grpSp>
      <p:pic>
        <p:nvPicPr>
          <p:cNvPr id="569" name="Google Shape;569;p4" descr="RV College Of Engineering Mission Statement, Employees and Hiring | LinkedI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8600" y="180976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"/>
          <p:cNvSpPr txBox="1"/>
          <p:nvPr/>
        </p:nvSpPr>
        <p:spPr>
          <a:xfrm>
            <a:off x="9953297" y="226380"/>
            <a:ext cx="24489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71" name="Google Shape;571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40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0" name="Google Shape;1130;p40"/>
          <p:cNvSpPr txBox="1"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Calibri"/>
              <a:buNone/>
            </a:pPr>
            <a:r>
              <a:rPr lang="en-IN" sz="5200" b="1">
                <a:solidFill>
                  <a:schemeClr val="accent2"/>
                </a:solidFill>
              </a:rPr>
              <a:t>HOW MIGHT WE?</a:t>
            </a:r>
            <a:endParaRPr/>
          </a:p>
        </p:txBody>
      </p:sp>
      <p:sp>
        <p:nvSpPr>
          <p:cNvPr id="1131" name="Google Shape;1131;p40"/>
          <p:cNvSpPr/>
          <p:nvPr/>
        </p:nvSpPr>
        <p:spPr>
          <a:xfrm>
            <a:off x="838200" y="1869090"/>
            <a:ext cx="3286125" cy="1971675"/>
          </a:xfrm>
          <a:custGeom>
            <a:avLst/>
            <a:gdLst/>
            <a:ahLst/>
            <a:cxnLst/>
            <a:rect l="l" t="t" r="r" b="b"/>
            <a:pathLst>
              <a:path w="3286125" h="1971675" extrusionOk="0">
                <a:moveTo>
                  <a:pt x="0" y="0"/>
                </a:moveTo>
                <a:lnTo>
                  <a:pt x="3286125" y="0"/>
                </a:lnTo>
                <a:lnTo>
                  <a:pt x="3286125" y="1971675"/>
                </a:lnTo>
                <a:lnTo>
                  <a:pt x="0" y="19716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9050" tIns="99050" rIns="99050" bIns="990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None/>
            </a:pPr>
            <a:r>
              <a:rPr lang="en-IN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might we generate honest and unbiased feedback from student?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2" name="Google Shape;1132;p40"/>
          <p:cNvSpPr/>
          <p:nvPr/>
        </p:nvSpPr>
        <p:spPr>
          <a:xfrm>
            <a:off x="4452937" y="1869090"/>
            <a:ext cx="3286125" cy="1971675"/>
          </a:xfrm>
          <a:custGeom>
            <a:avLst/>
            <a:gdLst/>
            <a:ahLst/>
            <a:cxnLst/>
            <a:rect l="l" t="t" r="r" b="b"/>
            <a:pathLst>
              <a:path w="3286125" h="1971675" extrusionOk="0">
                <a:moveTo>
                  <a:pt x="0" y="0"/>
                </a:moveTo>
                <a:lnTo>
                  <a:pt x="3286125" y="0"/>
                </a:lnTo>
                <a:lnTo>
                  <a:pt x="3286125" y="1971675"/>
                </a:lnTo>
                <a:lnTo>
                  <a:pt x="0" y="19716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9050" tIns="99050" rIns="99050" bIns="990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None/>
            </a:pPr>
            <a:r>
              <a:rPr lang="en-IN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might we make classes more interactive?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3" name="Google Shape;1133;p40"/>
          <p:cNvSpPr/>
          <p:nvPr/>
        </p:nvSpPr>
        <p:spPr>
          <a:xfrm>
            <a:off x="8067675" y="1869090"/>
            <a:ext cx="3286125" cy="1971675"/>
          </a:xfrm>
          <a:custGeom>
            <a:avLst/>
            <a:gdLst/>
            <a:ahLst/>
            <a:cxnLst/>
            <a:rect l="l" t="t" r="r" b="b"/>
            <a:pathLst>
              <a:path w="3286125" h="1971675" extrusionOk="0">
                <a:moveTo>
                  <a:pt x="0" y="0"/>
                </a:moveTo>
                <a:lnTo>
                  <a:pt x="3286125" y="0"/>
                </a:lnTo>
                <a:lnTo>
                  <a:pt x="3286125" y="1971675"/>
                </a:lnTo>
                <a:lnTo>
                  <a:pt x="0" y="19716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9050" tIns="99050" rIns="99050" bIns="990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None/>
            </a:pPr>
            <a:r>
              <a:rPr lang="en-IN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might we create real-time changes when topics are not clear to students?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4" name="Google Shape;1134;p40"/>
          <p:cNvSpPr/>
          <p:nvPr/>
        </p:nvSpPr>
        <p:spPr>
          <a:xfrm>
            <a:off x="838200" y="4169378"/>
            <a:ext cx="3286125" cy="1971675"/>
          </a:xfrm>
          <a:custGeom>
            <a:avLst/>
            <a:gdLst/>
            <a:ahLst/>
            <a:cxnLst/>
            <a:rect l="l" t="t" r="r" b="b"/>
            <a:pathLst>
              <a:path w="3286125" h="1971675" extrusionOk="0">
                <a:moveTo>
                  <a:pt x="0" y="0"/>
                </a:moveTo>
                <a:lnTo>
                  <a:pt x="3286125" y="0"/>
                </a:lnTo>
                <a:lnTo>
                  <a:pt x="3286125" y="1971675"/>
                </a:lnTo>
                <a:lnTo>
                  <a:pt x="0" y="1971675"/>
                </a:lnTo>
                <a:lnTo>
                  <a:pt x="0" y="0"/>
                </a:lnTo>
                <a:close/>
              </a:path>
            </a:pathLst>
          </a:custGeom>
          <a:solidFill>
            <a:srgbClr val="599BD5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9050" tIns="99050" rIns="99050" bIns="990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None/>
            </a:pPr>
            <a:r>
              <a:rPr lang="en-IN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might we ensure students are able to timely seek help?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5" name="Google Shape;1135;p40"/>
          <p:cNvSpPr/>
          <p:nvPr/>
        </p:nvSpPr>
        <p:spPr>
          <a:xfrm>
            <a:off x="4452937" y="4169378"/>
            <a:ext cx="3286125" cy="1971675"/>
          </a:xfrm>
          <a:custGeom>
            <a:avLst/>
            <a:gdLst/>
            <a:ahLst/>
            <a:cxnLst/>
            <a:rect l="l" t="t" r="r" b="b"/>
            <a:pathLst>
              <a:path w="3286125" h="1971675" extrusionOk="0">
                <a:moveTo>
                  <a:pt x="0" y="0"/>
                </a:moveTo>
                <a:lnTo>
                  <a:pt x="3286125" y="0"/>
                </a:lnTo>
                <a:lnTo>
                  <a:pt x="3286125" y="1971675"/>
                </a:lnTo>
                <a:lnTo>
                  <a:pt x="0" y="19716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9050" tIns="99050" rIns="99050" bIns="990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None/>
            </a:pPr>
            <a:r>
              <a:rPr lang="en-IN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might we ease the burden of teachers in helping students comprehend?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6" name="Google Shape;1136;p40"/>
          <p:cNvSpPr/>
          <p:nvPr/>
        </p:nvSpPr>
        <p:spPr>
          <a:xfrm>
            <a:off x="8067675" y="4169378"/>
            <a:ext cx="3286125" cy="1971675"/>
          </a:xfrm>
          <a:custGeom>
            <a:avLst/>
            <a:gdLst/>
            <a:ahLst/>
            <a:cxnLst/>
            <a:rect l="l" t="t" r="r" b="b"/>
            <a:pathLst>
              <a:path w="3286125" h="1971675" extrusionOk="0">
                <a:moveTo>
                  <a:pt x="0" y="0"/>
                </a:moveTo>
                <a:lnTo>
                  <a:pt x="3286125" y="0"/>
                </a:lnTo>
                <a:lnTo>
                  <a:pt x="3286125" y="1971675"/>
                </a:lnTo>
                <a:lnTo>
                  <a:pt x="0" y="19716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9050" tIns="99050" rIns="99050" bIns="990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None/>
            </a:pPr>
            <a:r>
              <a:rPr lang="en-IN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might we help teachers gauge student understanding levels?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7" name="Google Shape;1137;p40" descr="RV College Of Engineering Mission Statement, Employees and Hiring | LinkedI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0" y="83428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40"/>
          <p:cNvSpPr txBox="1"/>
          <p:nvPr/>
        </p:nvSpPr>
        <p:spPr>
          <a:xfrm>
            <a:off x="9953297" y="226380"/>
            <a:ext cx="24489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139" name="Google Shape;1139;p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0" name="Google Shape;1140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40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41"/>
          <p:cNvSpPr/>
          <p:nvPr/>
        </p:nvSpPr>
        <p:spPr>
          <a:xfrm>
            <a:off x="2790404" y="1341315"/>
            <a:ext cx="6578081" cy="4973217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6" name="Google Shape;1146;p41"/>
          <p:cNvSpPr txBox="1">
            <a:spLocks noGrp="1"/>
          </p:cNvSpPr>
          <p:nvPr>
            <p:ph type="subTitle" idx="1"/>
          </p:nvPr>
        </p:nvSpPr>
        <p:spPr>
          <a:xfrm>
            <a:off x="1421364" y="4930504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</a:pPr>
            <a:r>
              <a:rPr lang="en-IN" sz="6000">
                <a:solidFill>
                  <a:schemeClr val="lt1"/>
                </a:solidFill>
              </a:rPr>
              <a:t>IDEATION</a:t>
            </a:r>
            <a:endParaRPr/>
          </a:p>
        </p:txBody>
      </p:sp>
      <p:sp>
        <p:nvSpPr>
          <p:cNvPr id="1147" name="Google Shape;1147;p41"/>
          <p:cNvSpPr txBox="1"/>
          <p:nvPr/>
        </p:nvSpPr>
        <p:spPr>
          <a:xfrm>
            <a:off x="9953297" y="226380"/>
            <a:ext cx="24489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148" name="Google Shape;1148;p41" descr="RV College Of Engineering Mission Statement, Employees and Hiring | LinkedI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931" y="162314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p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0" name="Google Shape;1150;p41" descr="Group brainstorm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77258" y="1519804"/>
            <a:ext cx="3232212" cy="3232212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p41"/>
          <p:cNvSpPr txBox="1"/>
          <p:nvPr/>
        </p:nvSpPr>
        <p:spPr>
          <a:xfrm>
            <a:off x="2678082" y="362164"/>
            <a:ext cx="621885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PHASE 2 </a:t>
            </a:r>
            <a:endParaRPr/>
          </a:p>
        </p:txBody>
      </p:sp>
      <p:sp>
        <p:nvSpPr>
          <p:cNvPr id="1152" name="Google Shape;1152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42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8" name="Google Shape;1158;p42"/>
          <p:cNvSpPr txBox="1">
            <a:spLocks noGrp="1"/>
          </p:cNvSpPr>
          <p:nvPr>
            <p:ph type="title"/>
          </p:nvPr>
        </p:nvSpPr>
        <p:spPr>
          <a:xfrm>
            <a:off x="836675" y="1144490"/>
            <a:ext cx="10515600" cy="1133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IN" sz="5200" b="1"/>
              <a:t>PROCESS</a:t>
            </a:r>
            <a:endParaRPr/>
          </a:p>
        </p:txBody>
      </p:sp>
      <p:grpSp>
        <p:nvGrpSpPr>
          <p:cNvPr id="1159" name="Google Shape;1159;p42"/>
          <p:cNvGrpSpPr/>
          <p:nvPr/>
        </p:nvGrpSpPr>
        <p:grpSpPr>
          <a:xfrm>
            <a:off x="434822" y="2981280"/>
            <a:ext cx="11575826" cy="2030354"/>
            <a:chOff x="5613" y="1155655"/>
            <a:chExt cx="11575826" cy="2030354"/>
          </a:xfrm>
        </p:grpSpPr>
        <p:sp>
          <p:nvSpPr>
            <p:cNvPr id="1160" name="Google Shape;1160;p42"/>
            <p:cNvSpPr/>
            <p:nvPr/>
          </p:nvSpPr>
          <p:spPr>
            <a:xfrm>
              <a:off x="333990" y="1165229"/>
              <a:ext cx="1027230" cy="1027230"/>
            </a:xfrm>
            <a:prstGeom prst="ellipse">
              <a:avLst/>
            </a:prstGeom>
            <a:solidFill>
              <a:srgbClr val="BF5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2"/>
            <p:cNvSpPr/>
            <p:nvPr/>
          </p:nvSpPr>
          <p:spPr>
            <a:xfrm>
              <a:off x="552908" y="1384147"/>
              <a:ext cx="589394" cy="589394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2"/>
            <p:cNvSpPr/>
            <p:nvPr/>
          </p:nvSpPr>
          <p:spPr>
            <a:xfrm>
              <a:off x="5613" y="2512416"/>
              <a:ext cx="1683984" cy="6735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2"/>
            <p:cNvSpPr txBox="1"/>
            <p:nvPr/>
          </p:nvSpPr>
          <p:spPr>
            <a:xfrm>
              <a:off x="5613" y="2512416"/>
              <a:ext cx="1683984" cy="6735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IN" sz="1400" b="1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BRAINSTORM CLOUD</a:t>
              </a:r>
              <a:endParaRPr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42"/>
            <p:cNvSpPr/>
            <p:nvPr/>
          </p:nvSpPr>
          <p:spPr>
            <a:xfrm>
              <a:off x="2312672" y="1165229"/>
              <a:ext cx="1027230" cy="102723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2"/>
            <p:cNvSpPr/>
            <p:nvPr/>
          </p:nvSpPr>
          <p:spPr>
            <a:xfrm>
              <a:off x="2531590" y="1384147"/>
              <a:ext cx="589394" cy="589394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2"/>
            <p:cNvSpPr/>
            <p:nvPr/>
          </p:nvSpPr>
          <p:spPr>
            <a:xfrm>
              <a:off x="1984295" y="2512416"/>
              <a:ext cx="1683984" cy="6735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2"/>
            <p:cNvSpPr txBox="1"/>
            <p:nvPr/>
          </p:nvSpPr>
          <p:spPr>
            <a:xfrm>
              <a:off x="1984295" y="2512416"/>
              <a:ext cx="1683984" cy="6735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IN" sz="1400" b="1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WORST POSSIBLE IDEAS</a:t>
              </a:r>
              <a:endParaRPr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42"/>
            <p:cNvSpPr/>
            <p:nvPr/>
          </p:nvSpPr>
          <p:spPr>
            <a:xfrm>
              <a:off x="4291353" y="1165229"/>
              <a:ext cx="1027230" cy="102723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2"/>
            <p:cNvSpPr/>
            <p:nvPr/>
          </p:nvSpPr>
          <p:spPr>
            <a:xfrm>
              <a:off x="4510271" y="1384147"/>
              <a:ext cx="589394" cy="589394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2"/>
            <p:cNvSpPr/>
            <p:nvPr/>
          </p:nvSpPr>
          <p:spPr>
            <a:xfrm>
              <a:off x="3962976" y="2512416"/>
              <a:ext cx="1683984" cy="6735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2"/>
            <p:cNvSpPr txBox="1"/>
            <p:nvPr/>
          </p:nvSpPr>
          <p:spPr>
            <a:xfrm>
              <a:off x="3962976" y="2512416"/>
              <a:ext cx="1683984" cy="6735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IN" sz="1400" b="1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MIND MAP</a:t>
              </a:r>
              <a:endParaRPr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42"/>
            <p:cNvSpPr/>
            <p:nvPr/>
          </p:nvSpPr>
          <p:spPr>
            <a:xfrm>
              <a:off x="6270035" y="1165229"/>
              <a:ext cx="1027230" cy="1027230"/>
            </a:xfrm>
            <a:prstGeom prst="ellipse">
              <a:avLst/>
            </a:prstGeom>
            <a:solidFill>
              <a:srgbClr val="49AC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2"/>
            <p:cNvSpPr/>
            <p:nvPr/>
          </p:nvSpPr>
          <p:spPr>
            <a:xfrm>
              <a:off x="6488953" y="1384147"/>
              <a:ext cx="589394" cy="589394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2"/>
            <p:cNvSpPr/>
            <p:nvPr/>
          </p:nvSpPr>
          <p:spPr>
            <a:xfrm>
              <a:off x="5941658" y="2512416"/>
              <a:ext cx="1683984" cy="6735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2"/>
            <p:cNvSpPr txBox="1"/>
            <p:nvPr/>
          </p:nvSpPr>
          <p:spPr>
            <a:xfrm>
              <a:off x="5941658" y="2512416"/>
              <a:ext cx="1683984" cy="6735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IN" sz="1400" b="1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STORY BOARD</a:t>
              </a:r>
              <a:endParaRPr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42"/>
            <p:cNvSpPr/>
            <p:nvPr/>
          </p:nvSpPr>
          <p:spPr>
            <a:xfrm>
              <a:off x="8248717" y="1155655"/>
              <a:ext cx="1027230" cy="1027230"/>
            </a:xfrm>
            <a:prstGeom prst="ellipse">
              <a:avLst/>
            </a:prstGeom>
            <a:solidFill>
              <a:srgbClr val="F79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2"/>
            <p:cNvSpPr/>
            <p:nvPr/>
          </p:nvSpPr>
          <p:spPr>
            <a:xfrm>
              <a:off x="8467635" y="1394231"/>
              <a:ext cx="589394" cy="589394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2"/>
            <p:cNvSpPr/>
            <p:nvPr/>
          </p:nvSpPr>
          <p:spPr>
            <a:xfrm>
              <a:off x="8121509" y="2348410"/>
              <a:ext cx="1683984" cy="6735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2"/>
            <p:cNvSpPr txBox="1"/>
            <p:nvPr/>
          </p:nvSpPr>
          <p:spPr>
            <a:xfrm>
              <a:off x="8121509" y="2348410"/>
              <a:ext cx="1683984" cy="6735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IN" sz="1400" b="1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82 IDEAS GENERATED +SEGREGATED</a:t>
              </a:r>
              <a:endParaRPr/>
            </a:p>
          </p:txBody>
        </p:sp>
        <p:sp>
          <p:nvSpPr>
            <p:cNvPr id="1180" name="Google Shape;1180;p42"/>
            <p:cNvSpPr/>
            <p:nvPr/>
          </p:nvSpPr>
          <p:spPr>
            <a:xfrm>
              <a:off x="10227398" y="1165229"/>
              <a:ext cx="1027230" cy="1027230"/>
            </a:xfrm>
            <a:prstGeom prst="ellipse">
              <a:avLst/>
            </a:prstGeom>
            <a:solidFill>
              <a:srgbClr val="BF5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2"/>
            <p:cNvSpPr/>
            <p:nvPr/>
          </p:nvSpPr>
          <p:spPr>
            <a:xfrm>
              <a:off x="10446316" y="1384147"/>
              <a:ext cx="589394" cy="589394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2"/>
            <p:cNvSpPr/>
            <p:nvPr/>
          </p:nvSpPr>
          <p:spPr>
            <a:xfrm>
              <a:off x="9897455" y="2318361"/>
              <a:ext cx="1683984" cy="6735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2"/>
            <p:cNvSpPr txBox="1"/>
            <p:nvPr/>
          </p:nvSpPr>
          <p:spPr>
            <a:xfrm>
              <a:off x="9897455" y="2318361"/>
              <a:ext cx="1683984" cy="6735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IN" sz="1400" b="1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SCAMPER</a:t>
              </a:r>
              <a:endParaRPr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84" name="Google Shape;1184;p42" descr="RV College Of Engineering Mission Statement, Employees and Hiring | LinkedI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5250" y="83428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Google Shape;1185;p4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222909" y="0"/>
            <a:ext cx="2969091" cy="619717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Google Shape;1186;p4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7" name="Google Shape;1187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193" name="Google Shape;1193;p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194" name="Google Shape;1194;p43"/>
          <p:cNvPicPr preferRelativeResize="0"/>
          <p:nvPr/>
        </p:nvPicPr>
        <p:blipFill rotWithShape="1">
          <a:blip r:embed="rId3">
            <a:alphaModFix/>
          </a:blip>
          <a:srcRect t="9931" r="10513"/>
          <a:stretch/>
        </p:blipFill>
        <p:spPr>
          <a:xfrm>
            <a:off x="0" y="0"/>
            <a:ext cx="12192000" cy="6902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43" descr="RV College Of Engineering Mission Statement, Employees and Hiring | LinkedI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82350" y="623647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p43"/>
          <p:cNvSpPr txBox="1"/>
          <p:nvPr/>
        </p:nvSpPr>
        <p:spPr>
          <a:xfrm>
            <a:off x="9953297" y="226380"/>
            <a:ext cx="24489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197" name="Google Shape;1197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8" name="Google Shape;1198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135"/>
        </a:solidFill>
        <a:effectLst/>
      </p:bgPr>
    </p:bg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44"/>
          <p:cNvSpPr/>
          <p:nvPr/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4" name="Google Shape;1204;p44"/>
          <p:cNvSpPr txBox="1"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IN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WORST POSSIBLE IDEAS</a:t>
            </a:r>
            <a:endParaRPr/>
          </a:p>
        </p:txBody>
      </p:sp>
      <p:grpSp>
        <p:nvGrpSpPr>
          <p:cNvPr id="1205" name="Google Shape;1205;p44"/>
          <p:cNvGrpSpPr/>
          <p:nvPr/>
        </p:nvGrpSpPr>
        <p:grpSpPr>
          <a:xfrm>
            <a:off x="842372" y="2228087"/>
            <a:ext cx="10507256" cy="3948876"/>
            <a:chOff x="4172" y="0"/>
            <a:chExt cx="10507256" cy="3948876"/>
          </a:xfrm>
        </p:grpSpPr>
        <p:sp>
          <p:nvSpPr>
            <p:cNvPr id="1206" name="Google Shape;1206;p44"/>
            <p:cNvSpPr/>
            <p:nvPr/>
          </p:nvSpPr>
          <p:spPr>
            <a:xfrm rot="-5400000">
              <a:off x="-1146167" y="1150339"/>
              <a:ext cx="3948876" cy="1648197"/>
            </a:xfrm>
            <a:prstGeom prst="flowChartManualOperation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4"/>
            <p:cNvSpPr txBox="1"/>
            <p:nvPr/>
          </p:nvSpPr>
          <p:spPr>
            <a:xfrm>
              <a:off x="4172" y="789775"/>
              <a:ext cx="1648197" cy="2369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6050" tIns="0" rIns="147075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lang="en-IN" sz="2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Making teachers go through each students' recordings</a:t>
              </a:r>
              <a:endParaRPr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44"/>
            <p:cNvSpPr/>
            <p:nvPr/>
          </p:nvSpPr>
          <p:spPr>
            <a:xfrm rot="-5400000">
              <a:off x="625644" y="1150339"/>
              <a:ext cx="3948876" cy="1648197"/>
            </a:xfrm>
            <a:prstGeom prst="flowChartManualOperation">
              <a:avLst/>
            </a:prstGeom>
            <a:solidFill>
              <a:srgbClr val="B1F51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4"/>
            <p:cNvSpPr txBox="1"/>
            <p:nvPr/>
          </p:nvSpPr>
          <p:spPr>
            <a:xfrm>
              <a:off x="1775983" y="789775"/>
              <a:ext cx="1648197" cy="2369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6050" tIns="0" rIns="147075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lang="en-IN" sz="2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Telephone call to each student to ask for feedback</a:t>
              </a:r>
              <a:endParaRPr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44"/>
            <p:cNvSpPr/>
            <p:nvPr/>
          </p:nvSpPr>
          <p:spPr>
            <a:xfrm rot="-5400000">
              <a:off x="2397456" y="1150339"/>
              <a:ext cx="3948876" cy="1648197"/>
            </a:xfrm>
            <a:prstGeom prst="flowChartManualOperation">
              <a:avLst/>
            </a:prstGeom>
            <a:solidFill>
              <a:srgbClr val="44EC2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4"/>
            <p:cNvSpPr txBox="1"/>
            <p:nvPr/>
          </p:nvSpPr>
          <p:spPr>
            <a:xfrm>
              <a:off x="3547795" y="789775"/>
              <a:ext cx="1648197" cy="2369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6050" tIns="0" rIns="147075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lang="en-IN" sz="2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Keeping test everyday after class with weightage</a:t>
              </a:r>
              <a:endParaRPr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44"/>
            <p:cNvSpPr/>
            <p:nvPr/>
          </p:nvSpPr>
          <p:spPr>
            <a:xfrm rot="-5400000">
              <a:off x="4169267" y="1150339"/>
              <a:ext cx="3948876" cy="1648197"/>
            </a:xfrm>
            <a:prstGeom prst="flowChartManualOperation">
              <a:avLst/>
            </a:prstGeom>
            <a:solidFill>
              <a:srgbClr val="38E37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4"/>
            <p:cNvSpPr txBox="1"/>
            <p:nvPr/>
          </p:nvSpPr>
          <p:spPr>
            <a:xfrm>
              <a:off x="5319606" y="789775"/>
              <a:ext cx="1648197" cy="2369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6050" tIns="0" rIns="147075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lang="en-IN" sz="2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Homework everyday </a:t>
              </a:r>
              <a:endParaRPr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4"/>
            <p:cNvSpPr/>
            <p:nvPr/>
          </p:nvSpPr>
          <p:spPr>
            <a:xfrm rot="-5400000">
              <a:off x="5941079" y="1150339"/>
              <a:ext cx="3948876" cy="1648197"/>
            </a:xfrm>
            <a:prstGeom prst="flowChartManualOperation">
              <a:avLst/>
            </a:prstGeom>
            <a:solidFill>
              <a:srgbClr val="49DCD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4"/>
            <p:cNvSpPr txBox="1"/>
            <p:nvPr/>
          </p:nvSpPr>
          <p:spPr>
            <a:xfrm>
              <a:off x="7091418" y="789775"/>
              <a:ext cx="1648197" cy="2369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6050" tIns="0" rIns="147075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lang="en-IN" sz="2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Have teachers teach small batches (10-students)</a:t>
              </a:r>
              <a:endParaRPr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44"/>
            <p:cNvSpPr/>
            <p:nvPr/>
          </p:nvSpPr>
          <p:spPr>
            <a:xfrm rot="-5400000">
              <a:off x="7712891" y="1150339"/>
              <a:ext cx="3948876" cy="1648197"/>
            </a:xfrm>
            <a:prstGeom prst="flowChartManualOperation">
              <a:avLst/>
            </a:prstGeom>
            <a:solidFill>
              <a:srgbClr val="5999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4"/>
            <p:cNvSpPr txBox="1"/>
            <p:nvPr/>
          </p:nvSpPr>
          <p:spPr>
            <a:xfrm>
              <a:off x="8863230" y="789775"/>
              <a:ext cx="1648197" cy="2369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6050" tIns="0" rIns="147075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lang="en-IN" sz="2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Individual Doubt clearing sessions for each student</a:t>
              </a:r>
              <a:endParaRPr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18" name="Google Shape;1218;p44" descr="RV College Of Engineering Mission Statement, Employees and Hiring | LinkedI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0" y="83428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44"/>
          <p:cNvSpPr txBox="1"/>
          <p:nvPr/>
        </p:nvSpPr>
        <p:spPr>
          <a:xfrm>
            <a:off x="9953297" y="226380"/>
            <a:ext cx="24489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220" name="Google Shape;1220;p4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1" name="Google Shape;1221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3214"/>
        </a:solidFill>
        <a:effectLst/>
      </p:bgPr>
    </p:bg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45" descr="Head with Gears"/>
          <p:cNvSpPr/>
          <p:nvPr/>
        </p:nvSpPr>
        <p:spPr>
          <a:xfrm>
            <a:off x="5449887" y="2782887"/>
            <a:ext cx="1292225" cy="12922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27" name="Google Shape;1227;p45"/>
          <p:cNvCxnSpPr/>
          <p:nvPr/>
        </p:nvCxnSpPr>
        <p:spPr>
          <a:xfrm rot="10800000" flipH="1">
            <a:off x="6350000" y="2174440"/>
            <a:ext cx="542371" cy="68052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28" name="Google Shape;1228;p45"/>
          <p:cNvCxnSpPr/>
          <p:nvPr/>
        </p:nvCxnSpPr>
        <p:spPr>
          <a:xfrm rot="10800000" flipH="1">
            <a:off x="6621185" y="3561284"/>
            <a:ext cx="897215" cy="1408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29" name="Google Shape;1229;p45"/>
          <p:cNvCxnSpPr/>
          <p:nvPr/>
        </p:nvCxnSpPr>
        <p:spPr>
          <a:xfrm>
            <a:off x="6350000" y="4075112"/>
            <a:ext cx="677255" cy="78466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30" name="Google Shape;1230;p45"/>
          <p:cNvCxnSpPr/>
          <p:nvPr/>
        </p:nvCxnSpPr>
        <p:spPr>
          <a:xfrm rot="10800000">
            <a:off x="4978400" y="2306320"/>
            <a:ext cx="558800" cy="54864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31" name="Google Shape;1231;p45"/>
          <p:cNvCxnSpPr/>
          <p:nvPr/>
        </p:nvCxnSpPr>
        <p:spPr>
          <a:xfrm rot="10800000">
            <a:off x="4462303" y="3575369"/>
            <a:ext cx="1074897" cy="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32" name="Google Shape;1232;p45"/>
          <p:cNvCxnSpPr/>
          <p:nvPr/>
        </p:nvCxnSpPr>
        <p:spPr>
          <a:xfrm rot="10800000" flipH="1">
            <a:off x="5069840" y="4094637"/>
            <a:ext cx="680720" cy="78216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233" name="Google Shape;1233;p45" descr="Internet Of Things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68640" y="3291283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45" descr="Classroom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56979" y="3273583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45" descr="Arrow circle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27255" y="4859779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p45" descr="Questions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96072" y="4859779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7" name="Google Shape;1237;p45" descr="Mute speaker with solid fill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081204" y="176631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8" name="Google Shape;1238;p45" descr="Beaker with solid fil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496072" y="1622856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Google Shape;1239;p45"/>
          <p:cNvSpPr txBox="1"/>
          <p:nvPr/>
        </p:nvSpPr>
        <p:spPr>
          <a:xfrm flipH="1">
            <a:off x="3103194" y="1443231"/>
            <a:ext cx="145486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No Practical Labs</a:t>
            </a:r>
            <a:endParaRPr/>
          </a:p>
        </p:txBody>
      </p:sp>
      <p:sp>
        <p:nvSpPr>
          <p:cNvPr id="1240" name="Google Shape;1240;p45"/>
          <p:cNvSpPr txBox="1"/>
          <p:nvPr/>
        </p:nvSpPr>
        <p:spPr>
          <a:xfrm flipH="1">
            <a:off x="2363215" y="3238118"/>
            <a:ext cx="145486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Network Issues</a:t>
            </a:r>
            <a:endParaRPr/>
          </a:p>
        </p:txBody>
      </p:sp>
      <p:sp>
        <p:nvSpPr>
          <p:cNvPr id="1241" name="Google Shape;1241;p45"/>
          <p:cNvSpPr txBox="1"/>
          <p:nvPr/>
        </p:nvSpPr>
        <p:spPr>
          <a:xfrm flipH="1">
            <a:off x="7453454" y="1505407"/>
            <a:ext cx="145486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Poor Response</a:t>
            </a:r>
            <a:endParaRPr/>
          </a:p>
        </p:txBody>
      </p:sp>
      <p:sp>
        <p:nvSpPr>
          <p:cNvPr id="1242" name="Google Shape;1242;p45"/>
          <p:cNvSpPr txBox="1"/>
          <p:nvPr/>
        </p:nvSpPr>
        <p:spPr>
          <a:xfrm flipH="1">
            <a:off x="8238280" y="3220416"/>
            <a:ext cx="145486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Distracted Students</a:t>
            </a:r>
            <a:endParaRPr/>
          </a:p>
        </p:txBody>
      </p:sp>
      <p:sp>
        <p:nvSpPr>
          <p:cNvPr id="1243" name="Google Shape;1243;p45"/>
          <p:cNvSpPr txBox="1"/>
          <p:nvPr/>
        </p:nvSpPr>
        <p:spPr>
          <a:xfrm flipH="1">
            <a:off x="7428688" y="4985516"/>
            <a:ext cx="145486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Dishonest Feedback</a:t>
            </a:r>
            <a:endParaRPr/>
          </a:p>
        </p:txBody>
      </p:sp>
      <p:sp>
        <p:nvSpPr>
          <p:cNvPr id="1244" name="Google Shape;1244;p45"/>
          <p:cNvSpPr txBox="1"/>
          <p:nvPr/>
        </p:nvSpPr>
        <p:spPr>
          <a:xfrm flipH="1">
            <a:off x="3103194" y="4902929"/>
            <a:ext cx="145486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Uncleared Doubts</a:t>
            </a:r>
            <a:endParaRPr/>
          </a:p>
        </p:txBody>
      </p:sp>
      <p:cxnSp>
        <p:nvCxnSpPr>
          <p:cNvPr id="1245" name="Google Shape;1245;p45"/>
          <p:cNvCxnSpPr/>
          <p:nvPr/>
        </p:nvCxnSpPr>
        <p:spPr>
          <a:xfrm>
            <a:off x="2625182" y="1450180"/>
            <a:ext cx="480006" cy="14238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46" name="Google Shape;1246;p45"/>
          <p:cNvCxnSpPr/>
          <p:nvPr/>
        </p:nvCxnSpPr>
        <p:spPr>
          <a:xfrm rot="10800000" flipH="1">
            <a:off x="1872656" y="3730005"/>
            <a:ext cx="568996" cy="23250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47" name="Google Shape;1247;p45"/>
          <p:cNvCxnSpPr/>
          <p:nvPr/>
        </p:nvCxnSpPr>
        <p:spPr>
          <a:xfrm>
            <a:off x="1890993" y="3160060"/>
            <a:ext cx="550659" cy="262446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48" name="Google Shape;1248;p45"/>
          <p:cNvCxnSpPr/>
          <p:nvPr/>
        </p:nvCxnSpPr>
        <p:spPr>
          <a:xfrm>
            <a:off x="8908320" y="5308681"/>
            <a:ext cx="62140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49" name="Google Shape;1249;p45"/>
          <p:cNvCxnSpPr/>
          <p:nvPr/>
        </p:nvCxnSpPr>
        <p:spPr>
          <a:xfrm>
            <a:off x="9609507" y="3730005"/>
            <a:ext cx="438556" cy="27109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50" name="Google Shape;1250;p45"/>
          <p:cNvCxnSpPr/>
          <p:nvPr/>
        </p:nvCxnSpPr>
        <p:spPr>
          <a:xfrm rot="10800000" flipH="1">
            <a:off x="9609507" y="3208530"/>
            <a:ext cx="438556" cy="21052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51" name="Google Shape;1251;p45"/>
          <p:cNvCxnSpPr/>
          <p:nvPr/>
        </p:nvCxnSpPr>
        <p:spPr>
          <a:xfrm rot="10800000" flipH="1">
            <a:off x="2770827" y="1947681"/>
            <a:ext cx="488941" cy="34816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52" name="Google Shape;1252;p45"/>
          <p:cNvCxnSpPr/>
          <p:nvPr/>
        </p:nvCxnSpPr>
        <p:spPr>
          <a:xfrm>
            <a:off x="3053811" y="845589"/>
            <a:ext cx="205957" cy="51958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53" name="Google Shape;1253;p45"/>
          <p:cNvCxnSpPr/>
          <p:nvPr/>
        </p:nvCxnSpPr>
        <p:spPr>
          <a:xfrm>
            <a:off x="2533326" y="4781553"/>
            <a:ext cx="646447" cy="121376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54" name="Google Shape;1254;p45"/>
          <p:cNvCxnSpPr>
            <a:stCxn id="1255" idx="3"/>
          </p:cNvCxnSpPr>
          <p:nvPr/>
        </p:nvCxnSpPr>
        <p:spPr>
          <a:xfrm rot="10800000" flipH="1">
            <a:off x="2430900" y="5226203"/>
            <a:ext cx="692400" cy="248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56" name="Google Shape;1256;p45"/>
          <p:cNvCxnSpPr/>
          <p:nvPr/>
        </p:nvCxnSpPr>
        <p:spPr>
          <a:xfrm rot="10800000" flipH="1">
            <a:off x="2937010" y="5437245"/>
            <a:ext cx="327799" cy="482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57" name="Google Shape;1257;p45"/>
          <p:cNvCxnSpPr/>
          <p:nvPr/>
        </p:nvCxnSpPr>
        <p:spPr>
          <a:xfrm>
            <a:off x="8883554" y="5614734"/>
            <a:ext cx="605886" cy="47059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8" name="Google Shape;1258;p45"/>
          <p:cNvSpPr txBox="1"/>
          <p:nvPr/>
        </p:nvSpPr>
        <p:spPr>
          <a:xfrm>
            <a:off x="2008548" y="108022"/>
            <a:ext cx="136877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Rotational Equipment</a:t>
            </a:r>
            <a:endParaRPr/>
          </a:p>
        </p:txBody>
      </p:sp>
      <p:sp>
        <p:nvSpPr>
          <p:cNvPr id="1259" name="Google Shape;1259;p45"/>
          <p:cNvSpPr txBox="1"/>
          <p:nvPr/>
        </p:nvSpPr>
        <p:spPr>
          <a:xfrm>
            <a:off x="1254184" y="1061832"/>
            <a:ext cx="136877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Simulation Labs</a:t>
            </a:r>
            <a:endParaRPr/>
          </a:p>
        </p:txBody>
      </p:sp>
      <p:sp>
        <p:nvSpPr>
          <p:cNvPr id="1260" name="Google Shape;1260;p45"/>
          <p:cNvSpPr txBox="1"/>
          <p:nvPr/>
        </p:nvSpPr>
        <p:spPr>
          <a:xfrm>
            <a:off x="1158009" y="2011714"/>
            <a:ext cx="177900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Video Demonstration</a:t>
            </a:r>
            <a:endParaRPr/>
          </a:p>
        </p:txBody>
      </p:sp>
      <p:sp>
        <p:nvSpPr>
          <p:cNvPr id="1261" name="Google Shape;1261;p45"/>
          <p:cNvSpPr txBox="1"/>
          <p:nvPr/>
        </p:nvSpPr>
        <p:spPr>
          <a:xfrm>
            <a:off x="503881" y="2780123"/>
            <a:ext cx="136877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Organized Recordings</a:t>
            </a:r>
            <a:endParaRPr/>
          </a:p>
        </p:txBody>
      </p:sp>
      <p:sp>
        <p:nvSpPr>
          <p:cNvPr id="1262" name="Google Shape;1262;p45"/>
          <p:cNvSpPr txBox="1"/>
          <p:nvPr/>
        </p:nvSpPr>
        <p:spPr>
          <a:xfrm>
            <a:off x="524775" y="3639341"/>
            <a:ext cx="136877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In-System Recordings</a:t>
            </a:r>
            <a:endParaRPr/>
          </a:p>
        </p:txBody>
      </p:sp>
      <p:sp>
        <p:nvSpPr>
          <p:cNvPr id="1263" name="Google Shape;1263;p45"/>
          <p:cNvSpPr txBox="1"/>
          <p:nvPr/>
        </p:nvSpPr>
        <p:spPr>
          <a:xfrm>
            <a:off x="1613055" y="5974575"/>
            <a:ext cx="201980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Dedicated Doubt Clearing Threads</a:t>
            </a:r>
            <a:endParaRPr/>
          </a:p>
        </p:txBody>
      </p:sp>
      <p:sp>
        <p:nvSpPr>
          <p:cNvPr id="1264" name="Google Shape;1264;p45"/>
          <p:cNvSpPr txBox="1"/>
          <p:nvPr/>
        </p:nvSpPr>
        <p:spPr>
          <a:xfrm>
            <a:off x="1272920" y="4425640"/>
            <a:ext cx="136877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QnA Platforms</a:t>
            </a:r>
            <a:endParaRPr/>
          </a:p>
        </p:txBody>
      </p:sp>
      <p:sp>
        <p:nvSpPr>
          <p:cNvPr id="1255" name="Google Shape;1255;p45"/>
          <p:cNvSpPr txBox="1"/>
          <p:nvPr/>
        </p:nvSpPr>
        <p:spPr>
          <a:xfrm>
            <a:off x="1062125" y="5151737"/>
            <a:ext cx="136877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Breakout Rooms</a:t>
            </a:r>
            <a:endParaRPr/>
          </a:p>
        </p:txBody>
      </p:sp>
      <p:cxnSp>
        <p:nvCxnSpPr>
          <p:cNvPr id="1265" name="Google Shape;1265;p45"/>
          <p:cNvCxnSpPr/>
          <p:nvPr/>
        </p:nvCxnSpPr>
        <p:spPr>
          <a:xfrm>
            <a:off x="8908467" y="1992645"/>
            <a:ext cx="1130119" cy="78831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66" name="Google Shape;1266;p45"/>
          <p:cNvCxnSpPr/>
          <p:nvPr/>
        </p:nvCxnSpPr>
        <p:spPr>
          <a:xfrm>
            <a:off x="8908467" y="1681699"/>
            <a:ext cx="2654419" cy="1227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67" name="Google Shape;1267;p45"/>
          <p:cNvSpPr txBox="1"/>
          <p:nvPr/>
        </p:nvSpPr>
        <p:spPr>
          <a:xfrm>
            <a:off x="9982603" y="2836894"/>
            <a:ext cx="135128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Interactive Tools</a:t>
            </a:r>
            <a:endParaRPr/>
          </a:p>
        </p:txBody>
      </p:sp>
      <p:sp>
        <p:nvSpPr>
          <p:cNvPr id="1268" name="Google Shape;1268;p45"/>
          <p:cNvSpPr txBox="1"/>
          <p:nvPr/>
        </p:nvSpPr>
        <p:spPr>
          <a:xfrm>
            <a:off x="9459363" y="5807737"/>
            <a:ext cx="135128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Pie Charts and Graphs Analysis</a:t>
            </a:r>
            <a:endParaRPr/>
          </a:p>
        </p:txBody>
      </p:sp>
      <p:sp>
        <p:nvSpPr>
          <p:cNvPr id="1269" name="Google Shape;1269;p45"/>
          <p:cNvSpPr txBox="1"/>
          <p:nvPr/>
        </p:nvSpPr>
        <p:spPr>
          <a:xfrm>
            <a:off x="9529728" y="4927326"/>
            <a:ext cx="145486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Emotion Recognition</a:t>
            </a:r>
            <a:endParaRPr/>
          </a:p>
        </p:txBody>
      </p:sp>
      <p:sp>
        <p:nvSpPr>
          <p:cNvPr id="1270" name="Google Shape;1270;p45"/>
          <p:cNvSpPr txBox="1"/>
          <p:nvPr/>
        </p:nvSpPr>
        <p:spPr>
          <a:xfrm>
            <a:off x="9982603" y="3759197"/>
            <a:ext cx="135128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Real Time Analysis</a:t>
            </a:r>
            <a:endParaRPr/>
          </a:p>
        </p:txBody>
      </p:sp>
      <p:cxnSp>
        <p:nvCxnSpPr>
          <p:cNvPr id="1271" name="Google Shape;1271;p45"/>
          <p:cNvCxnSpPr/>
          <p:nvPr/>
        </p:nvCxnSpPr>
        <p:spPr>
          <a:xfrm rot="10800000" flipH="1">
            <a:off x="8883554" y="4285672"/>
            <a:ext cx="1251449" cy="69984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72" name="Google Shape;1272;p45"/>
          <p:cNvCxnSpPr/>
          <p:nvPr/>
        </p:nvCxnSpPr>
        <p:spPr>
          <a:xfrm>
            <a:off x="11547243" y="1693973"/>
            <a:ext cx="0" cy="240066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73" name="Google Shape;1273;p45"/>
          <p:cNvCxnSpPr/>
          <p:nvPr/>
        </p:nvCxnSpPr>
        <p:spPr>
          <a:xfrm>
            <a:off x="11272923" y="4094637"/>
            <a:ext cx="289963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74" name="Google Shape;1274;p45"/>
          <p:cNvSpPr txBox="1"/>
          <p:nvPr/>
        </p:nvSpPr>
        <p:spPr>
          <a:xfrm>
            <a:off x="4806918" y="734543"/>
            <a:ext cx="254428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Trebuchet MS"/>
              <a:buNone/>
            </a:pPr>
            <a:r>
              <a:rPr lang="en-IN" sz="40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MIND MAP</a:t>
            </a:r>
            <a:endParaRPr/>
          </a:p>
        </p:txBody>
      </p:sp>
      <p:pic>
        <p:nvPicPr>
          <p:cNvPr id="1275" name="Google Shape;1275;p45" descr="RV College Of Engineering Mission Statement, Employees and Hiring | LinkedIn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5250" y="83428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p45"/>
          <p:cNvSpPr txBox="1"/>
          <p:nvPr/>
        </p:nvSpPr>
        <p:spPr>
          <a:xfrm>
            <a:off x="9953297" y="226380"/>
            <a:ext cx="24489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277" name="Google Shape;1277;p4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78" name="Google Shape;1278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46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rebuchet MS"/>
              <a:buNone/>
            </a:pP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84" name="Google Shape;1284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</a:pPr>
            <a:r>
              <a:rPr lang="en-IN" sz="5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SCAMPER</a:t>
            </a:r>
            <a:endParaRPr/>
          </a:p>
        </p:txBody>
      </p:sp>
      <p:sp>
        <p:nvSpPr>
          <p:cNvPr id="1285" name="Google Shape;1285;p46"/>
          <p:cNvSpPr/>
          <p:nvPr/>
        </p:nvSpPr>
        <p:spPr>
          <a:xfrm>
            <a:off x="914399" y="1681544"/>
            <a:ext cx="9692640" cy="18288"/>
          </a:xfrm>
          <a:custGeom>
            <a:avLst/>
            <a:gdLst/>
            <a:ahLst/>
            <a:cxnLst/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4901"/>
            </a:srgbClr>
          </a:solidFill>
          <a:ln w="44450" cap="rnd" cmpd="sng">
            <a:solidFill>
              <a:srgbClr val="FFFFFF">
                <a:alpha val="74901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rebuchet MS"/>
              <a:buNone/>
            </a:pP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286" name="Google Shape;1286;p46"/>
          <p:cNvGrpSpPr/>
          <p:nvPr/>
        </p:nvGrpSpPr>
        <p:grpSpPr>
          <a:xfrm>
            <a:off x="292815" y="2180812"/>
            <a:ext cx="11603320" cy="1476853"/>
            <a:chOff x="1038" y="1358720"/>
            <a:chExt cx="11603320" cy="1476853"/>
          </a:xfrm>
        </p:grpSpPr>
        <p:sp>
          <p:nvSpPr>
            <p:cNvPr id="1287" name="Google Shape;1287;p46"/>
            <p:cNvSpPr/>
            <p:nvPr/>
          </p:nvSpPr>
          <p:spPr>
            <a:xfrm>
              <a:off x="409003" y="1359408"/>
              <a:ext cx="648632" cy="648632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6"/>
            <p:cNvSpPr/>
            <p:nvPr/>
          </p:nvSpPr>
          <p:spPr>
            <a:xfrm>
              <a:off x="1038" y="2259011"/>
              <a:ext cx="1441406" cy="5765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6"/>
            <p:cNvSpPr txBox="1"/>
            <p:nvPr/>
          </p:nvSpPr>
          <p:spPr>
            <a:xfrm>
              <a:off x="1038" y="2259011"/>
              <a:ext cx="1441406" cy="5765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rebuchet MS"/>
                <a:buNone/>
              </a:pPr>
              <a:r>
                <a:rPr lang="en-IN"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Substitute</a:t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0" name="Google Shape;1290;p46"/>
            <p:cNvSpPr/>
            <p:nvPr/>
          </p:nvSpPr>
          <p:spPr>
            <a:xfrm>
              <a:off x="2091077" y="1358720"/>
              <a:ext cx="648632" cy="64863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6"/>
            <p:cNvSpPr/>
            <p:nvPr/>
          </p:nvSpPr>
          <p:spPr>
            <a:xfrm>
              <a:off x="1694691" y="2259011"/>
              <a:ext cx="1441406" cy="5765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6"/>
            <p:cNvSpPr txBox="1"/>
            <p:nvPr/>
          </p:nvSpPr>
          <p:spPr>
            <a:xfrm>
              <a:off x="1694691" y="2259011"/>
              <a:ext cx="1441406" cy="5765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rebuchet MS"/>
                <a:buNone/>
              </a:pPr>
              <a:r>
                <a:rPr lang="en-IN"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Combine</a:t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3" name="Google Shape;1293;p46"/>
            <p:cNvSpPr/>
            <p:nvPr/>
          </p:nvSpPr>
          <p:spPr>
            <a:xfrm>
              <a:off x="3784730" y="1358720"/>
              <a:ext cx="648632" cy="648632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6"/>
            <p:cNvSpPr/>
            <p:nvPr/>
          </p:nvSpPr>
          <p:spPr>
            <a:xfrm>
              <a:off x="3388343" y="2259011"/>
              <a:ext cx="1441406" cy="5765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6"/>
            <p:cNvSpPr txBox="1"/>
            <p:nvPr/>
          </p:nvSpPr>
          <p:spPr>
            <a:xfrm>
              <a:off x="3388343" y="2259011"/>
              <a:ext cx="1441406" cy="5765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rebuchet MS"/>
                <a:buNone/>
              </a:pPr>
              <a:r>
                <a:rPr lang="en-IN"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Adapt</a:t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6" name="Google Shape;1296;p46"/>
            <p:cNvSpPr/>
            <p:nvPr/>
          </p:nvSpPr>
          <p:spPr>
            <a:xfrm>
              <a:off x="5478382" y="1358720"/>
              <a:ext cx="648632" cy="648632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6"/>
            <p:cNvSpPr/>
            <p:nvPr/>
          </p:nvSpPr>
          <p:spPr>
            <a:xfrm>
              <a:off x="5081995" y="2259011"/>
              <a:ext cx="1441406" cy="5765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6"/>
            <p:cNvSpPr txBox="1"/>
            <p:nvPr/>
          </p:nvSpPr>
          <p:spPr>
            <a:xfrm>
              <a:off x="5081995" y="2259011"/>
              <a:ext cx="1441406" cy="5765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rebuchet MS"/>
                <a:buNone/>
              </a:pPr>
              <a:r>
                <a:rPr lang="en-IN"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Maximize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rebuchet MS"/>
                <a:buNone/>
              </a:pPr>
              <a:r>
                <a:rPr lang="en-IN"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Or Minimize</a:t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9" name="Google Shape;1299;p46"/>
            <p:cNvSpPr/>
            <p:nvPr/>
          </p:nvSpPr>
          <p:spPr>
            <a:xfrm>
              <a:off x="7172034" y="1358720"/>
              <a:ext cx="648632" cy="648632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6"/>
            <p:cNvSpPr/>
            <p:nvPr/>
          </p:nvSpPr>
          <p:spPr>
            <a:xfrm>
              <a:off x="6775648" y="2259011"/>
              <a:ext cx="1441406" cy="5765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6"/>
            <p:cNvSpPr txBox="1"/>
            <p:nvPr/>
          </p:nvSpPr>
          <p:spPr>
            <a:xfrm>
              <a:off x="6775648" y="2259011"/>
              <a:ext cx="1441406" cy="5765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rebuchet MS"/>
                <a:buNone/>
              </a:pPr>
              <a:r>
                <a:rPr lang="en-IN"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Put to other use</a:t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2" name="Google Shape;1302;p46"/>
            <p:cNvSpPr/>
            <p:nvPr/>
          </p:nvSpPr>
          <p:spPr>
            <a:xfrm>
              <a:off x="8865687" y="1358720"/>
              <a:ext cx="648632" cy="648632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6"/>
            <p:cNvSpPr/>
            <p:nvPr/>
          </p:nvSpPr>
          <p:spPr>
            <a:xfrm>
              <a:off x="8469300" y="2259011"/>
              <a:ext cx="1441406" cy="5765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6"/>
            <p:cNvSpPr txBox="1"/>
            <p:nvPr/>
          </p:nvSpPr>
          <p:spPr>
            <a:xfrm>
              <a:off x="8469300" y="2259011"/>
              <a:ext cx="1441406" cy="5765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rebuchet MS"/>
                <a:buNone/>
              </a:pPr>
              <a:r>
                <a:rPr lang="en-IN"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Eliminate</a:t>
              </a:r>
              <a:endParaRPr/>
            </a:p>
          </p:txBody>
        </p:sp>
        <p:sp>
          <p:nvSpPr>
            <p:cNvPr id="1305" name="Google Shape;1305;p46"/>
            <p:cNvSpPr/>
            <p:nvPr/>
          </p:nvSpPr>
          <p:spPr>
            <a:xfrm>
              <a:off x="10559339" y="1358720"/>
              <a:ext cx="648632" cy="648632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6"/>
            <p:cNvSpPr/>
            <p:nvPr/>
          </p:nvSpPr>
          <p:spPr>
            <a:xfrm>
              <a:off x="10162952" y="2259011"/>
              <a:ext cx="1441406" cy="5765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6"/>
            <p:cNvSpPr txBox="1"/>
            <p:nvPr/>
          </p:nvSpPr>
          <p:spPr>
            <a:xfrm>
              <a:off x="10162952" y="2259011"/>
              <a:ext cx="1441406" cy="5765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rebuchet MS"/>
                <a:buNone/>
              </a:pPr>
              <a:r>
                <a:rPr lang="en-IN" sz="16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Reverse</a:t>
              </a:r>
              <a:endPara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308" name="Google Shape;1308;p46"/>
          <p:cNvSpPr/>
          <p:nvPr/>
        </p:nvSpPr>
        <p:spPr>
          <a:xfrm>
            <a:off x="200416" y="3643586"/>
            <a:ext cx="1666249" cy="2949158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A7341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IN"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Google forms,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IN"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Polling sites, quizzes, word cloud</a:t>
            </a:r>
            <a:endParaRPr/>
          </a:p>
        </p:txBody>
      </p:sp>
      <p:sp>
        <p:nvSpPr>
          <p:cNvPr id="1309" name="Google Shape;1309;p46"/>
          <p:cNvSpPr/>
          <p:nvPr/>
        </p:nvSpPr>
        <p:spPr>
          <a:xfrm>
            <a:off x="1991738" y="3642648"/>
            <a:ext cx="1617245" cy="2947520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A7341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IN"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Group sentimental analysis with suggested polls/quizzes, etc</a:t>
            </a:r>
            <a:endParaRPr/>
          </a:p>
        </p:txBody>
      </p:sp>
      <p:sp>
        <p:nvSpPr>
          <p:cNvPr id="1310" name="Google Shape;1310;p46"/>
          <p:cNvSpPr/>
          <p:nvPr/>
        </p:nvSpPr>
        <p:spPr>
          <a:xfrm>
            <a:off x="3734056" y="3634806"/>
            <a:ext cx="1551930" cy="2947520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A7341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IN"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Adapting to covid crisis</a:t>
            </a:r>
            <a:endParaRPr/>
          </a:p>
        </p:txBody>
      </p:sp>
      <p:sp>
        <p:nvSpPr>
          <p:cNvPr id="1311" name="Google Shape;1311;p46"/>
          <p:cNvSpPr/>
          <p:nvPr/>
        </p:nvSpPr>
        <p:spPr>
          <a:xfrm>
            <a:off x="5411059" y="3642648"/>
            <a:ext cx="1575403" cy="2923372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A7341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IN"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Maximize student </a:t>
            </a:r>
            <a:r>
              <a:rPr lang="en-IN" sz="16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understanding</a:t>
            </a:r>
            <a:r>
              <a:rPr lang="en-IN"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while minimizing doubts</a:t>
            </a:r>
            <a:endParaRPr/>
          </a:p>
        </p:txBody>
      </p:sp>
      <p:sp>
        <p:nvSpPr>
          <p:cNvPr id="1312" name="Google Shape;1312;p46"/>
          <p:cNvSpPr/>
          <p:nvPr/>
        </p:nvSpPr>
        <p:spPr>
          <a:xfrm>
            <a:off x="7101890" y="3628379"/>
            <a:ext cx="1551930" cy="2923372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A7341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IN"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Business presentation trainees and MOOCs</a:t>
            </a:r>
            <a:endParaRPr/>
          </a:p>
        </p:txBody>
      </p:sp>
      <p:sp>
        <p:nvSpPr>
          <p:cNvPr id="1313" name="Google Shape;1313;p46"/>
          <p:cNvSpPr/>
          <p:nvPr/>
        </p:nvSpPr>
        <p:spPr>
          <a:xfrm>
            <a:off x="8769248" y="3628379"/>
            <a:ext cx="1551930" cy="2923372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A7341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IN"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Solutions for network instability and new platform creation</a:t>
            </a:r>
            <a:endParaRPr/>
          </a:p>
        </p:txBody>
      </p:sp>
      <p:sp>
        <p:nvSpPr>
          <p:cNvPr id="1314" name="Google Shape;1314;p46"/>
          <p:cNvSpPr/>
          <p:nvPr/>
        </p:nvSpPr>
        <p:spPr>
          <a:xfrm>
            <a:off x="10436606" y="3618966"/>
            <a:ext cx="1551930" cy="2932785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A7341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IN"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Reversing feedback generation</a:t>
            </a:r>
            <a:endParaRPr/>
          </a:p>
        </p:txBody>
      </p:sp>
      <p:pic>
        <p:nvPicPr>
          <p:cNvPr id="1315" name="Google Shape;1315;p46" descr="RV College Of Engineering Mission Statement, Employees and Hiring | LinkedIn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5250" y="83428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Google Shape;1316;p46"/>
          <p:cNvSpPr txBox="1"/>
          <p:nvPr/>
        </p:nvSpPr>
        <p:spPr>
          <a:xfrm>
            <a:off x="9953297" y="226380"/>
            <a:ext cx="24489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1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17" name="Google Shape;1317;p4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18" name="Google Shape;1318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46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47"/>
          <p:cNvSpPr txBox="1">
            <a:spLocks noGrp="1"/>
          </p:cNvSpPr>
          <p:nvPr>
            <p:ph type="title"/>
          </p:nvPr>
        </p:nvSpPr>
        <p:spPr>
          <a:xfrm>
            <a:off x="222454" y="69021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aramond"/>
              <a:buNone/>
            </a:pPr>
            <a:r>
              <a:rPr lang="en-IN" b="1">
                <a:highlight>
                  <a:srgbClr val="FFFF00"/>
                </a:highlight>
              </a:rPr>
              <a:t>STORYBOARD</a:t>
            </a:r>
            <a:endParaRPr/>
          </a:p>
        </p:txBody>
      </p:sp>
      <p:pic>
        <p:nvPicPr>
          <p:cNvPr id="1324" name="Google Shape;1324;p47" descr="Graphical user interface, application, PowerPoin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6786" t="32159" r="3479" b="18807"/>
          <a:stretch/>
        </p:blipFill>
        <p:spPr>
          <a:xfrm>
            <a:off x="222454" y="2184594"/>
            <a:ext cx="11747091" cy="361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Google Shape;1325;p47"/>
          <p:cNvSpPr txBox="1"/>
          <p:nvPr/>
        </p:nvSpPr>
        <p:spPr>
          <a:xfrm>
            <a:off x="222454" y="1752975"/>
            <a:ext cx="20938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highlight>
                  <a:srgbClr val="C0C0C0"/>
                </a:highlight>
                <a:latin typeface="Trebuchet MS"/>
                <a:ea typeface="Trebuchet MS"/>
                <a:cs typeface="Trebuchet MS"/>
                <a:sym typeface="Trebuchet MS"/>
              </a:rPr>
              <a:t>STUDENTS BEFORE</a:t>
            </a:r>
            <a:endParaRPr/>
          </a:p>
        </p:txBody>
      </p:sp>
      <p:pic>
        <p:nvPicPr>
          <p:cNvPr id="1326" name="Google Shape;1326;p47" descr="RV College Of Engineering Mission Statement, Employees and Hiring | LinkedI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50" y="83428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7" name="Google Shape;1327;p47"/>
          <p:cNvSpPr txBox="1"/>
          <p:nvPr/>
        </p:nvSpPr>
        <p:spPr>
          <a:xfrm>
            <a:off x="9953297" y="226380"/>
            <a:ext cx="24489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28" name="Google Shape;1328;p4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29" name="Google Shape;1329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4" name="Google Shape;1334;p48"/>
          <p:cNvPicPr preferRelativeResize="0"/>
          <p:nvPr/>
        </p:nvPicPr>
        <p:blipFill rotWithShape="1">
          <a:blip r:embed="rId3">
            <a:alphaModFix/>
          </a:blip>
          <a:srcRect l="12338" t="34409" r="13144" b="26022"/>
          <a:stretch/>
        </p:blipFill>
        <p:spPr>
          <a:xfrm>
            <a:off x="68027" y="1825625"/>
            <a:ext cx="12123973" cy="3621446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Google Shape;1335;p48"/>
          <p:cNvSpPr txBox="1"/>
          <p:nvPr/>
        </p:nvSpPr>
        <p:spPr>
          <a:xfrm>
            <a:off x="0" y="1410929"/>
            <a:ext cx="19432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highlight>
                  <a:srgbClr val="C0C0C0"/>
                </a:highlight>
                <a:latin typeface="Trebuchet MS"/>
                <a:ea typeface="Trebuchet MS"/>
                <a:cs typeface="Trebuchet MS"/>
                <a:sym typeface="Trebuchet MS"/>
              </a:rPr>
              <a:t>STUDENTS AFTER</a:t>
            </a:r>
            <a:endParaRPr/>
          </a:p>
        </p:txBody>
      </p:sp>
      <p:pic>
        <p:nvPicPr>
          <p:cNvPr id="1336" name="Google Shape;1336;p48" descr="RV College Of Engineering Mission Statement, Employees and Hiring | LinkedI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50" y="83428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7" name="Google Shape;1337;p48"/>
          <p:cNvSpPr txBox="1"/>
          <p:nvPr/>
        </p:nvSpPr>
        <p:spPr>
          <a:xfrm>
            <a:off x="9953297" y="226380"/>
            <a:ext cx="24489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38" name="Google Shape;1338;p4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39" name="Google Shape;1339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4" name="Google Shape;1344;p49" descr="Graphical user interface, websit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2525" t="40458" r="12994" b="17714"/>
          <a:stretch/>
        </p:blipFill>
        <p:spPr>
          <a:xfrm>
            <a:off x="182946" y="1796142"/>
            <a:ext cx="11826108" cy="3735977"/>
          </a:xfrm>
          <a:prstGeom prst="rect">
            <a:avLst/>
          </a:prstGeom>
          <a:noFill/>
          <a:ln>
            <a:noFill/>
          </a:ln>
        </p:spPr>
      </p:pic>
      <p:sp>
        <p:nvSpPr>
          <p:cNvPr id="1345" name="Google Shape;1345;p49"/>
          <p:cNvSpPr txBox="1"/>
          <p:nvPr/>
        </p:nvSpPr>
        <p:spPr>
          <a:xfrm>
            <a:off x="182946" y="1325881"/>
            <a:ext cx="20938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highlight>
                  <a:srgbClr val="C0C0C0"/>
                </a:highlight>
                <a:latin typeface="Trebuchet MS"/>
                <a:ea typeface="Trebuchet MS"/>
                <a:cs typeface="Trebuchet MS"/>
                <a:sym typeface="Trebuchet MS"/>
              </a:rPr>
              <a:t>TEACHERS BEFORE</a:t>
            </a:r>
            <a:endParaRPr/>
          </a:p>
        </p:txBody>
      </p:sp>
      <p:pic>
        <p:nvPicPr>
          <p:cNvPr id="1346" name="Google Shape;1346;p49" descr="RV College Of Engineering Mission Statement, Employees and Hiring | LinkedI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50" y="83428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7" name="Google Shape;1347;p49"/>
          <p:cNvSpPr txBox="1"/>
          <p:nvPr/>
        </p:nvSpPr>
        <p:spPr>
          <a:xfrm>
            <a:off x="9953297" y="226380"/>
            <a:ext cx="24489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48" name="Google Shape;1348;p4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49" name="Google Shape;1349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5" descr="Graphical user interface, text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644" y="854121"/>
            <a:ext cx="4308569" cy="2629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5" descr="Graphical user interface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41079" y="807307"/>
            <a:ext cx="5619113" cy="2309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5" descr="Chart, bar chart&#10;&#10;Description automatically generated with medium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61563" y="3336796"/>
            <a:ext cx="4978146" cy="306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5" descr="Text&#10;&#10;Description automatically generated with low confidenc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6696" y="3737024"/>
            <a:ext cx="5223232" cy="2539405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5"/>
          <p:cNvSpPr txBox="1"/>
          <p:nvPr/>
        </p:nvSpPr>
        <p:spPr>
          <a:xfrm>
            <a:off x="599089" y="6260750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Responses for Effectiveness of labs teaching in online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5"/>
          <p:cNvSpPr txBox="1"/>
          <p:nvPr/>
        </p:nvSpPr>
        <p:spPr>
          <a:xfrm>
            <a:off x="5913147" y="6392819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Responses for individual growth affected because of lockdown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5"/>
          <p:cNvSpPr txBox="1"/>
          <p:nvPr/>
        </p:nvSpPr>
        <p:spPr>
          <a:xfrm>
            <a:off x="6461563" y="3008803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Stake holders’ response for mode of students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5"/>
          <p:cNvSpPr txBox="1"/>
          <p:nvPr/>
        </p:nvSpPr>
        <p:spPr>
          <a:xfrm>
            <a:off x="365563" y="3401368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Participants satisfaction on online class</a:t>
            </a:r>
            <a:endParaRPr/>
          </a:p>
        </p:txBody>
      </p:sp>
      <p:pic>
        <p:nvPicPr>
          <p:cNvPr id="585" name="Google Shape;585;p5" descr="RV College Of Engineering Mission Statement, Employees and Hiring | LinkedI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8600" y="180976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5"/>
          <p:cNvSpPr txBox="1"/>
          <p:nvPr/>
        </p:nvSpPr>
        <p:spPr>
          <a:xfrm>
            <a:off x="9953297" y="226380"/>
            <a:ext cx="24489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18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87" name="Google Shape;587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5"/>
          <p:cNvSpPr txBox="1"/>
          <p:nvPr/>
        </p:nvSpPr>
        <p:spPr>
          <a:xfrm>
            <a:off x="1287331" y="168987"/>
            <a:ext cx="680288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EXISTING STATISTICS AND FIGURES</a:t>
            </a:r>
            <a:endParaRPr/>
          </a:p>
        </p:txBody>
      </p:sp>
      <p:sp>
        <p:nvSpPr>
          <p:cNvPr id="589" name="Google Shape;589;p5"/>
          <p:cNvSpPr txBox="1"/>
          <p:nvPr/>
        </p:nvSpPr>
        <p:spPr>
          <a:xfrm>
            <a:off x="87828" y="6558208"/>
            <a:ext cx="354050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Source: Article from Pedagogical Research (PEDRE)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4" name="Google Shape;1354;p50"/>
          <p:cNvPicPr preferRelativeResize="0"/>
          <p:nvPr/>
        </p:nvPicPr>
        <p:blipFill rotWithShape="1">
          <a:blip r:embed="rId3">
            <a:alphaModFix/>
          </a:blip>
          <a:srcRect l="5807" t="41433" r="13064" b="15556"/>
          <a:stretch/>
        </p:blipFill>
        <p:spPr>
          <a:xfrm>
            <a:off x="144765" y="1690688"/>
            <a:ext cx="11902469" cy="3549445"/>
          </a:xfrm>
          <a:prstGeom prst="rect">
            <a:avLst/>
          </a:prstGeom>
          <a:noFill/>
          <a:ln>
            <a:noFill/>
          </a:ln>
        </p:spPr>
      </p:pic>
      <p:sp>
        <p:nvSpPr>
          <p:cNvPr id="1355" name="Google Shape;1355;p50"/>
          <p:cNvSpPr txBox="1"/>
          <p:nvPr/>
        </p:nvSpPr>
        <p:spPr>
          <a:xfrm>
            <a:off x="70120" y="1166327"/>
            <a:ext cx="19432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highlight>
                  <a:srgbClr val="C0C0C0"/>
                </a:highlight>
                <a:latin typeface="Trebuchet MS"/>
                <a:ea typeface="Trebuchet MS"/>
                <a:cs typeface="Trebuchet MS"/>
                <a:sym typeface="Trebuchet MS"/>
              </a:rPr>
              <a:t>TEACHERS AFTER</a:t>
            </a:r>
            <a:endParaRPr/>
          </a:p>
        </p:txBody>
      </p:sp>
      <p:pic>
        <p:nvPicPr>
          <p:cNvPr id="1356" name="Google Shape;1356;p50" descr="RV College Of Engineering Mission Statement, Employees and Hiring | LinkedI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50" y="83428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7" name="Google Shape;1357;p50"/>
          <p:cNvSpPr txBox="1"/>
          <p:nvPr/>
        </p:nvSpPr>
        <p:spPr>
          <a:xfrm>
            <a:off x="9953297" y="226380"/>
            <a:ext cx="24489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58" name="Google Shape;1358;p5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59" name="Google Shape;1359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A9DB"/>
        </a:solidFill>
        <a:effectLst/>
      </p:bgPr>
    </p:bg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5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rebuchet MS"/>
              <a:buNone/>
            </a:pP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65" name="Google Shape;1365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IN" sz="5400" b="1">
                <a:latin typeface="Calibri"/>
                <a:ea typeface="Calibri"/>
                <a:cs typeface="Calibri"/>
                <a:sym typeface="Calibri"/>
              </a:rPr>
              <a:t>IDEA GENERATION</a:t>
            </a:r>
            <a:endParaRPr/>
          </a:p>
        </p:txBody>
      </p:sp>
      <p:sp>
        <p:nvSpPr>
          <p:cNvPr id="1366" name="Google Shape;1366;p51"/>
          <p:cNvSpPr/>
          <p:nvPr/>
        </p:nvSpPr>
        <p:spPr>
          <a:xfrm>
            <a:off x="669036" y="1677373"/>
            <a:ext cx="10853928" cy="18288"/>
          </a:xfrm>
          <a:custGeom>
            <a:avLst/>
            <a:gdLst/>
            <a:ahLst/>
            <a:cxnLst/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rebuchet MS"/>
              <a:buNone/>
            </a:pP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67" name="Google Shape;1367;p51"/>
          <p:cNvSpPr txBox="1">
            <a:spLocks noGrp="1"/>
          </p:cNvSpPr>
          <p:nvPr>
            <p:ph type="body" idx="1"/>
          </p:nvPr>
        </p:nvSpPr>
        <p:spPr>
          <a:xfrm>
            <a:off x="838199" y="1929384"/>
            <a:ext cx="10946363" cy="4766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IN" sz="2000" i="0">
                <a:latin typeface="Calibri"/>
                <a:ea typeface="Calibri"/>
                <a:cs typeface="Calibri"/>
                <a:sym typeface="Calibri"/>
              </a:rPr>
              <a:t>1  Workshop for teachers.-</a:t>
            </a:r>
            <a:r>
              <a:rPr lang="en-IN" sz="2000" i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simplify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i="0">
                <a:latin typeface="Calibri"/>
                <a:ea typeface="Calibri"/>
                <a:cs typeface="Calibri"/>
                <a:sym typeface="Calibri"/>
              </a:rPr>
              <a:t>2  Doubt clearance sessions once in a month.-</a:t>
            </a:r>
            <a:r>
              <a:rPr lang="en-IN" sz="2000" i="0"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me too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i="0">
                <a:latin typeface="Calibri"/>
                <a:ea typeface="Calibri"/>
                <a:cs typeface="Calibri"/>
                <a:sym typeface="Calibri"/>
              </a:rPr>
              <a:t>3  Breakout room forum.-</a:t>
            </a:r>
            <a:r>
              <a:rPr lang="en-IN" sz="2000" i="0">
                <a:highlight>
                  <a:srgbClr val="FF0000"/>
                </a:highlight>
                <a:latin typeface="Calibri"/>
                <a:ea typeface="Calibri"/>
                <a:cs typeface="Calibri"/>
                <a:sym typeface="Calibri"/>
              </a:rPr>
              <a:t>virtualize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i="0">
                <a:latin typeface="Calibri"/>
                <a:ea typeface="Calibri"/>
                <a:cs typeface="Calibri"/>
                <a:sym typeface="Calibri"/>
              </a:rPr>
              <a:t>4  Weekly teacher student meetings</a:t>
            </a:r>
            <a:r>
              <a:rPr lang="en-IN" sz="2000" i="0"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.- me too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i="0">
                <a:latin typeface="Calibri"/>
                <a:ea typeface="Calibri"/>
                <a:cs typeface="Calibri"/>
                <a:sym typeface="Calibri"/>
              </a:rPr>
              <a:t>5  Industry expert sessions.-</a:t>
            </a:r>
            <a:r>
              <a:rPr lang="en-IN" sz="2000" i="0">
                <a:highlight>
                  <a:srgbClr val="FF0000"/>
                </a:highlight>
                <a:latin typeface="Calibri"/>
                <a:ea typeface="Calibri"/>
                <a:cs typeface="Calibri"/>
                <a:sym typeface="Calibri"/>
              </a:rPr>
              <a:t>virtualize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i="0">
                <a:latin typeface="Calibri"/>
                <a:ea typeface="Calibri"/>
                <a:cs typeface="Calibri"/>
                <a:sym typeface="Calibri"/>
              </a:rPr>
              <a:t>6  Daily homework without weightage.-</a:t>
            </a:r>
            <a:r>
              <a:rPr lang="en-IN" sz="2000" i="0">
                <a:highlight>
                  <a:srgbClr val="FF00FF"/>
                </a:highlight>
                <a:latin typeface="Calibri"/>
                <a:ea typeface="Calibri"/>
                <a:cs typeface="Calibri"/>
                <a:sym typeface="Calibri"/>
              </a:rPr>
              <a:t>remix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i="0">
                <a:latin typeface="Calibri"/>
                <a:ea typeface="Calibri"/>
                <a:cs typeface="Calibri"/>
                <a:sym typeface="Calibri"/>
              </a:rPr>
              <a:t>7  Group discussions.-</a:t>
            </a:r>
            <a:r>
              <a:rPr lang="en-IN" sz="2000" i="0">
                <a:highlight>
                  <a:srgbClr val="FF00FF"/>
                </a:highlight>
                <a:latin typeface="Calibri"/>
                <a:ea typeface="Calibri"/>
                <a:cs typeface="Calibri"/>
                <a:sym typeface="Calibri"/>
              </a:rPr>
              <a:t>remix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i="0">
                <a:latin typeface="Calibri"/>
                <a:ea typeface="Calibri"/>
                <a:cs typeface="Calibri"/>
                <a:sym typeface="Calibri"/>
              </a:rPr>
              <a:t>8  Well organized class recordings.-</a:t>
            </a:r>
            <a:r>
              <a:rPr lang="en-IN" sz="2000" i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simplify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i="0">
                <a:latin typeface="Calibri"/>
                <a:ea typeface="Calibri"/>
                <a:cs typeface="Calibri"/>
                <a:sym typeface="Calibri"/>
              </a:rPr>
              <a:t>9  Allow students to choose time table.-</a:t>
            </a:r>
            <a:r>
              <a:rPr lang="en-IN" sz="2000" i="0">
                <a:highlight>
                  <a:srgbClr val="00FFFF"/>
                </a:highlight>
                <a:latin typeface="Calibri"/>
                <a:ea typeface="Calibri"/>
                <a:cs typeface="Calibri"/>
                <a:sym typeface="Calibri"/>
              </a:rPr>
              <a:t>almost impossible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i="0">
                <a:latin typeface="Calibri"/>
                <a:ea typeface="Calibri"/>
                <a:cs typeface="Calibri"/>
                <a:sym typeface="Calibri"/>
              </a:rPr>
              <a:t>10  Homework assignments weekly instead of quizzes</a:t>
            </a:r>
            <a:r>
              <a:rPr lang="en-IN" sz="2000" i="0">
                <a:highlight>
                  <a:srgbClr val="FF00FF"/>
                </a:highlight>
                <a:latin typeface="Calibri"/>
                <a:ea typeface="Calibri"/>
                <a:cs typeface="Calibri"/>
                <a:sym typeface="Calibri"/>
              </a:rPr>
              <a:t>.-remix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i="0">
                <a:latin typeface="Calibri"/>
                <a:ea typeface="Calibri"/>
                <a:cs typeface="Calibri"/>
                <a:sym typeface="Calibri"/>
              </a:rPr>
              <a:t>11  Online parent teachers meeting</a:t>
            </a:r>
            <a:r>
              <a:rPr lang="en-IN" sz="2000" i="0">
                <a:highlight>
                  <a:srgbClr val="FF0000"/>
                </a:highlight>
                <a:latin typeface="Calibri"/>
                <a:ea typeface="Calibri"/>
                <a:cs typeface="Calibri"/>
                <a:sym typeface="Calibri"/>
              </a:rPr>
              <a:t>.-virtualize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i="0">
                <a:latin typeface="Calibri"/>
                <a:ea typeface="Calibri"/>
                <a:cs typeface="Calibri"/>
                <a:sym typeface="Calibri"/>
              </a:rPr>
              <a:t>12  Allow credits from outside college.-</a:t>
            </a:r>
            <a:r>
              <a:rPr lang="en-IN" sz="2000" i="0"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me too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i="0">
                <a:latin typeface="Calibri"/>
                <a:ea typeface="Calibri"/>
                <a:cs typeface="Calibri"/>
                <a:sym typeface="Calibri"/>
              </a:rPr>
              <a:t>13  Try not to extend the semester and figure out way to have online SEE so semester can end soon</a:t>
            </a:r>
            <a:r>
              <a:rPr lang="en-IN" sz="2000" i="0">
                <a:highlight>
                  <a:srgbClr val="00FFFF"/>
                </a:highlight>
                <a:latin typeface="Calibri"/>
                <a:ea typeface="Calibri"/>
                <a:cs typeface="Calibri"/>
                <a:sym typeface="Calibri"/>
              </a:rPr>
              <a:t>.-Almost Impossible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i="0">
                <a:latin typeface="Calibri"/>
                <a:ea typeface="Calibri"/>
                <a:cs typeface="Calibri"/>
                <a:sym typeface="Calibri"/>
              </a:rPr>
              <a:t>14  Use of animated videos and interactive simulations.-</a:t>
            </a:r>
            <a:r>
              <a:rPr lang="en-IN" sz="2000" i="0">
                <a:highlight>
                  <a:srgbClr val="FF0000"/>
                </a:highlight>
                <a:latin typeface="Calibri"/>
                <a:ea typeface="Calibri"/>
                <a:cs typeface="Calibri"/>
                <a:sym typeface="Calibri"/>
              </a:rPr>
              <a:t>virtualize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i="0">
                <a:latin typeface="Calibri"/>
                <a:ea typeface="Calibri"/>
                <a:cs typeface="Calibri"/>
                <a:sym typeface="Calibri"/>
              </a:rPr>
              <a:t>15  More open book tests to test application, unlike rote learning in closed book.-</a:t>
            </a:r>
            <a:r>
              <a:rPr lang="en-IN" sz="2000" i="0">
                <a:highlight>
                  <a:srgbClr val="FF00FF"/>
                </a:highlight>
                <a:latin typeface="Calibri"/>
                <a:ea typeface="Calibri"/>
                <a:cs typeface="Calibri"/>
                <a:sym typeface="Calibri"/>
              </a:rPr>
              <a:t>remix</a:t>
            </a:r>
            <a:endParaRPr sz="2000">
              <a:highlight>
                <a:srgbClr val="FF00FF"/>
              </a:highlight>
            </a:endParaRPr>
          </a:p>
        </p:txBody>
      </p:sp>
      <p:pic>
        <p:nvPicPr>
          <p:cNvPr id="1368" name="Google Shape;1368;p51" descr="RV College Of Engineering Mission Statement, Employees and Hiring | LinkedI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0" y="83428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9" name="Google Shape;1369;p51"/>
          <p:cNvSpPr txBox="1"/>
          <p:nvPr/>
        </p:nvSpPr>
        <p:spPr>
          <a:xfrm>
            <a:off x="9953297" y="226380"/>
            <a:ext cx="24489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70" name="Google Shape;1370;p5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71" name="Google Shape;1371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rebuchet MS"/>
              <a:buNone/>
            </a:pP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77" name="Google Shape;1377;p52"/>
          <p:cNvSpPr txBox="1">
            <a:spLocks noGrp="1"/>
          </p:cNvSpPr>
          <p:nvPr>
            <p:ph type="body" idx="1"/>
          </p:nvPr>
        </p:nvSpPr>
        <p:spPr>
          <a:xfrm>
            <a:off x="836589" y="1214144"/>
            <a:ext cx="9875094" cy="550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16  2 min breaks every 30 minutes.-</a:t>
            </a:r>
            <a:r>
              <a:rPr lang="en-IN" sz="200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simplify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17  Tool oriented video conferencing platform</a:t>
            </a:r>
            <a:r>
              <a:rPr lang="en-IN" sz="2000" b="0" i="0">
                <a:highlight>
                  <a:srgbClr val="FF00FF"/>
                </a:highlight>
                <a:latin typeface="Calibri"/>
                <a:ea typeface="Calibri"/>
                <a:cs typeface="Calibri"/>
                <a:sym typeface="Calibri"/>
              </a:rPr>
              <a:t>.-remix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18  Non mandatory attendance to generate self interest.-</a:t>
            </a:r>
            <a:r>
              <a:rPr lang="en-IN" sz="2000" b="0" i="0">
                <a:highlight>
                  <a:srgbClr val="00FFFF"/>
                </a:highlight>
                <a:latin typeface="Calibri"/>
                <a:ea typeface="Calibri"/>
                <a:cs typeface="Calibri"/>
                <a:sym typeface="Calibri"/>
              </a:rPr>
              <a:t>almost impossible</a:t>
            </a:r>
            <a:br>
              <a:rPr lang="en-IN" sz="2000">
                <a:highlight>
                  <a:srgbClr val="00FFFF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19  Have debate sessions in class to learn latest technology and buzz words in each topic.-</a:t>
            </a:r>
            <a:r>
              <a:rPr lang="en-IN" sz="2000" b="0" i="0">
                <a:highlight>
                  <a:srgbClr val="FF00FF"/>
                </a:highlight>
                <a:latin typeface="Calibri"/>
                <a:ea typeface="Calibri"/>
                <a:cs typeface="Calibri"/>
                <a:sym typeface="Calibri"/>
              </a:rPr>
              <a:t>remix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20  Grading as a mix of baseline absolute and relative grading.-</a:t>
            </a:r>
            <a:r>
              <a:rPr lang="en-IN" sz="2000" b="0" i="0">
                <a:highlight>
                  <a:srgbClr val="FF00FF"/>
                </a:highlight>
                <a:latin typeface="Calibri"/>
                <a:ea typeface="Calibri"/>
                <a:cs typeface="Calibri"/>
                <a:sym typeface="Calibri"/>
              </a:rPr>
              <a:t>remix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21  YouTube channel by professors.-</a:t>
            </a:r>
            <a:r>
              <a:rPr lang="en-IN" sz="2000" b="0" i="0"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me too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22  Provision of sufficient transition time.-</a:t>
            </a:r>
            <a:r>
              <a:rPr lang="en-IN" sz="2000" b="0" i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simplify</a:t>
            </a:r>
            <a:br>
              <a:rPr lang="en-IN" sz="200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23  Not waste time in taking attendance by calling out names.-</a:t>
            </a:r>
            <a:r>
              <a:rPr lang="en-IN" sz="2000" b="0" i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simplify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24  Devices and tools on rent for at home practicals.-</a:t>
            </a:r>
            <a:r>
              <a:rPr lang="en-IN" sz="2000" b="0" i="0">
                <a:highlight>
                  <a:srgbClr val="00FFFF"/>
                </a:highlight>
                <a:latin typeface="Calibri"/>
                <a:ea typeface="Calibri"/>
                <a:cs typeface="Calibri"/>
                <a:sym typeface="Calibri"/>
              </a:rPr>
              <a:t>almost impossible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25  Multiple redemption options in tests.-</a:t>
            </a:r>
            <a:r>
              <a:rPr lang="en-IN" sz="2000" b="0" i="0">
                <a:highlight>
                  <a:srgbClr val="00FFFF"/>
                </a:highlight>
                <a:latin typeface="Calibri"/>
                <a:ea typeface="Calibri"/>
                <a:cs typeface="Calibri"/>
                <a:sym typeface="Calibri"/>
              </a:rPr>
              <a:t>almost impossible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26  Well organized class reference material.-</a:t>
            </a:r>
            <a:r>
              <a:rPr lang="en-IN" sz="2000" b="0" i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simplify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27  No lab marks every week so students can focus on understanding practicals more than worrying about marks.-</a:t>
            </a:r>
            <a:r>
              <a:rPr lang="en-IN" sz="2000" b="0" i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simplify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28  Self paced prerecorded course content</a:t>
            </a:r>
            <a:r>
              <a:rPr lang="en-IN" sz="2000" b="0" i="0">
                <a:highlight>
                  <a:srgbClr val="FF0000"/>
                </a:highlight>
                <a:latin typeface="Calibri"/>
                <a:ea typeface="Calibri"/>
                <a:cs typeface="Calibri"/>
                <a:sym typeface="Calibri"/>
              </a:rPr>
              <a:t>.-virtualize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29  Allow dropping courses of less interest.-</a:t>
            </a:r>
            <a:r>
              <a:rPr lang="en-IN" sz="2000" b="0" i="0">
                <a:highlight>
                  <a:srgbClr val="00FFFF"/>
                </a:highlight>
                <a:latin typeface="Calibri"/>
                <a:ea typeface="Calibri"/>
                <a:cs typeface="Calibri"/>
                <a:sym typeface="Calibri"/>
              </a:rPr>
              <a:t>almost impossible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30  Automated feedback generation.-</a:t>
            </a:r>
            <a:r>
              <a:rPr lang="en-IN" sz="2000" b="0" i="0">
                <a:highlight>
                  <a:srgbClr val="FF0000"/>
                </a:highlight>
                <a:latin typeface="Calibri"/>
                <a:ea typeface="Calibri"/>
                <a:cs typeface="Calibri"/>
                <a:sym typeface="Calibri"/>
              </a:rPr>
              <a:t>virtualize</a:t>
            </a:r>
            <a:br>
              <a:rPr lang="en-IN" sz="1700"/>
            </a:br>
            <a:endParaRPr sz="1700"/>
          </a:p>
        </p:txBody>
      </p:sp>
      <p:sp>
        <p:nvSpPr>
          <p:cNvPr id="1378" name="Google Shape;1378;p52"/>
          <p:cNvSpPr/>
          <p:nvPr/>
        </p:nvSpPr>
        <p:spPr>
          <a:xfrm rot="10800000" flipH="1">
            <a:off x="10822456" y="-2"/>
            <a:ext cx="1368219" cy="6858000"/>
          </a:xfrm>
          <a:custGeom>
            <a:avLst/>
            <a:gdLst/>
            <a:ahLst/>
            <a:cxnLst/>
            <a:rect l="l" t="t" r="r" b="b"/>
            <a:pathLst>
              <a:path w="1364418" h="6858000" extrusionOk="0">
                <a:moveTo>
                  <a:pt x="37636" y="0"/>
                </a:moveTo>
                <a:lnTo>
                  <a:pt x="1364418" y="0"/>
                </a:lnTo>
                <a:lnTo>
                  <a:pt x="1364418" y="6858000"/>
                </a:lnTo>
                <a:lnTo>
                  <a:pt x="245974" y="6857735"/>
                </a:lnTo>
                <a:cubicBezTo>
                  <a:pt x="246649" y="6829312"/>
                  <a:pt x="258792" y="6817314"/>
                  <a:pt x="281996" y="6792972"/>
                </a:cubicBezTo>
                <a:cubicBezTo>
                  <a:pt x="288036" y="6763449"/>
                  <a:pt x="261498" y="6738121"/>
                  <a:pt x="264484" y="6716710"/>
                </a:cubicBezTo>
                <a:cubicBezTo>
                  <a:pt x="264597" y="6714739"/>
                  <a:pt x="280538" y="6641844"/>
                  <a:pt x="280651" y="6639873"/>
                </a:cubicBezTo>
                <a:cubicBezTo>
                  <a:pt x="296114" y="6596543"/>
                  <a:pt x="335196" y="6519339"/>
                  <a:pt x="339152" y="6471804"/>
                </a:cubicBezTo>
                <a:lnTo>
                  <a:pt x="334570" y="6389835"/>
                </a:lnTo>
                <a:cubicBezTo>
                  <a:pt x="334613" y="6357588"/>
                  <a:pt x="338883" y="6333072"/>
                  <a:pt x="317792" y="6324679"/>
                </a:cubicBezTo>
                <a:cubicBezTo>
                  <a:pt x="308402" y="6306381"/>
                  <a:pt x="279168" y="6293695"/>
                  <a:pt x="278227" y="6280046"/>
                </a:cubicBezTo>
                <a:cubicBezTo>
                  <a:pt x="281050" y="6269969"/>
                  <a:pt x="290039" y="6265765"/>
                  <a:pt x="288000" y="6252834"/>
                </a:cubicBezTo>
                <a:lnTo>
                  <a:pt x="265992" y="6202459"/>
                </a:lnTo>
                <a:cubicBezTo>
                  <a:pt x="264772" y="6196814"/>
                  <a:pt x="268092" y="6158095"/>
                  <a:pt x="264790" y="6153037"/>
                </a:cubicBezTo>
                <a:cubicBezTo>
                  <a:pt x="302335" y="6114354"/>
                  <a:pt x="260378" y="6128837"/>
                  <a:pt x="280205" y="6078132"/>
                </a:cubicBezTo>
                <a:cubicBezTo>
                  <a:pt x="283657" y="6049622"/>
                  <a:pt x="275724" y="6059673"/>
                  <a:pt x="267592" y="6028119"/>
                </a:cubicBezTo>
                <a:cubicBezTo>
                  <a:pt x="277113" y="5988572"/>
                  <a:pt x="234727" y="5976018"/>
                  <a:pt x="252821" y="5926735"/>
                </a:cubicBezTo>
                <a:cubicBezTo>
                  <a:pt x="290324" y="5823532"/>
                  <a:pt x="288016" y="5757776"/>
                  <a:pt x="302333" y="5712857"/>
                </a:cubicBezTo>
                <a:cubicBezTo>
                  <a:pt x="310258" y="5688518"/>
                  <a:pt x="328236" y="5675288"/>
                  <a:pt x="332131" y="5660491"/>
                </a:cubicBezTo>
                <a:cubicBezTo>
                  <a:pt x="345782" y="5622696"/>
                  <a:pt x="344964" y="5595787"/>
                  <a:pt x="341254" y="5563435"/>
                </a:cubicBezTo>
                <a:cubicBezTo>
                  <a:pt x="335745" y="5537661"/>
                  <a:pt x="359171" y="5479228"/>
                  <a:pt x="368130" y="5437125"/>
                </a:cubicBezTo>
                <a:cubicBezTo>
                  <a:pt x="379868" y="5399640"/>
                  <a:pt x="373836" y="5420657"/>
                  <a:pt x="381698" y="5396260"/>
                </a:cubicBezTo>
                <a:cubicBezTo>
                  <a:pt x="395995" y="5391935"/>
                  <a:pt x="389433" y="5350429"/>
                  <a:pt x="397679" y="5330009"/>
                </a:cubicBezTo>
                <a:cubicBezTo>
                  <a:pt x="405925" y="5309589"/>
                  <a:pt x="420210" y="5291626"/>
                  <a:pt x="431172" y="5273739"/>
                </a:cubicBezTo>
                <a:cubicBezTo>
                  <a:pt x="426568" y="5263245"/>
                  <a:pt x="432286" y="5253790"/>
                  <a:pt x="440771" y="5241779"/>
                </a:cubicBezTo>
                <a:lnTo>
                  <a:pt x="451997" y="5225268"/>
                </a:lnTo>
                <a:lnTo>
                  <a:pt x="453017" y="5217684"/>
                </a:lnTo>
                <a:cubicBezTo>
                  <a:pt x="455252" y="5208685"/>
                  <a:pt x="458044" y="5200600"/>
                  <a:pt x="460358" y="5193377"/>
                </a:cubicBezTo>
                <a:lnTo>
                  <a:pt x="463661" y="5179288"/>
                </a:lnTo>
                <a:lnTo>
                  <a:pt x="464645" y="5173621"/>
                </a:lnTo>
                <a:lnTo>
                  <a:pt x="460279" y="5159961"/>
                </a:lnTo>
                <a:lnTo>
                  <a:pt x="466956" y="5144295"/>
                </a:lnTo>
                <a:lnTo>
                  <a:pt x="463889" y="5125185"/>
                </a:lnTo>
                <a:cubicBezTo>
                  <a:pt x="466252" y="5124475"/>
                  <a:pt x="468554" y="5123363"/>
                  <a:pt x="470719" y="5121884"/>
                </a:cubicBezTo>
                <a:lnTo>
                  <a:pt x="477755" y="5067850"/>
                </a:lnTo>
                <a:lnTo>
                  <a:pt x="480486" y="5060861"/>
                </a:lnTo>
                <a:lnTo>
                  <a:pt x="477190" y="5034192"/>
                </a:lnTo>
                <a:cubicBezTo>
                  <a:pt x="476699" y="5019824"/>
                  <a:pt x="477403" y="5006180"/>
                  <a:pt x="478744" y="4993030"/>
                </a:cubicBezTo>
                <a:lnTo>
                  <a:pt x="485653" y="4946844"/>
                </a:lnTo>
                <a:lnTo>
                  <a:pt x="481509" y="4932692"/>
                </a:lnTo>
                <a:cubicBezTo>
                  <a:pt x="481214" y="4911802"/>
                  <a:pt x="495319" y="4880686"/>
                  <a:pt x="496912" y="4858827"/>
                </a:cubicBezTo>
                <a:lnTo>
                  <a:pt x="502815" y="4821170"/>
                </a:lnTo>
                <a:lnTo>
                  <a:pt x="507548" y="4780965"/>
                </a:lnTo>
                <a:lnTo>
                  <a:pt x="508841" y="4750867"/>
                </a:lnTo>
                <a:lnTo>
                  <a:pt x="506648" y="4690749"/>
                </a:lnTo>
                <a:cubicBezTo>
                  <a:pt x="512729" y="4654213"/>
                  <a:pt x="491337" y="4623546"/>
                  <a:pt x="502128" y="4584173"/>
                </a:cubicBezTo>
                <a:cubicBezTo>
                  <a:pt x="488693" y="4519562"/>
                  <a:pt x="492047" y="4501522"/>
                  <a:pt x="497211" y="4444346"/>
                </a:cubicBezTo>
                <a:cubicBezTo>
                  <a:pt x="511033" y="4454946"/>
                  <a:pt x="497584" y="4394050"/>
                  <a:pt x="493776" y="4375228"/>
                </a:cubicBezTo>
                <a:cubicBezTo>
                  <a:pt x="491426" y="4334791"/>
                  <a:pt x="480594" y="4270639"/>
                  <a:pt x="474429" y="4214165"/>
                </a:cubicBezTo>
                <a:cubicBezTo>
                  <a:pt x="465297" y="4170832"/>
                  <a:pt x="480280" y="4120324"/>
                  <a:pt x="478502" y="4090296"/>
                </a:cubicBezTo>
                <a:lnTo>
                  <a:pt x="463758" y="4033999"/>
                </a:lnTo>
                <a:lnTo>
                  <a:pt x="464907" y="4031933"/>
                </a:lnTo>
                <a:cubicBezTo>
                  <a:pt x="467040" y="4022997"/>
                  <a:pt x="465967" y="4017669"/>
                  <a:pt x="463483" y="4013953"/>
                </a:cubicBezTo>
                <a:lnTo>
                  <a:pt x="449778" y="3974753"/>
                </a:lnTo>
                <a:lnTo>
                  <a:pt x="451376" y="3969950"/>
                </a:lnTo>
                <a:lnTo>
                  <a:pt x="444798" y="3933779"/>
                </a:lnTo>
                <a:lnTo>
                  <a:pt x="446129" y="3933093"/>
                </a:lnTo>
                <a:cubicBezTo>
                  <a:pt x="448961" y="3930731"/>
                  <a:pt x="450769" y="3927433"/>
                  <a:pt x="450483" y="3922082"/>
                </a:cubicBezTo>
                <a:cubicBezTo>
                  <a:pt x="471740" y="3927556"/>
                  <a:pt x="458283" y="3917724"/>
                  <a:pt x="455561" y="3901461"/>
                </a:cubicBezTo>
                <a:cubicBezTo>
                  <a:pt x="460173" y="3883426"/>
                  <a:pt x="474485" y="3829756"/>
                  <a:pt x="478155" y="3813873"/>
                </a:cubicBezTo>
                <a:cubicBezTo>
                  <a:pt x="477963" y="3811302"/>
                  <a:pt x="477772" y="3808732"/>
                  <a:pt x="477580" y="3806161"/>
                </a:cubicBezTo>
                <a:lnTo>
                  <a:pt x="477887" y="3805957"/>
                </a:lnTo>
                <a:cubicBezTo>
                  <a:pt x="478443" y="3804175"/>
                  <a:pt x="478509" y="3801600"/>
                  <a:pt x="477914" y="3797724"/>
                </a:cubicBezTo>
                <a:lnTo>
                  <a:pt x="476529" y="3792098"/>
                </a:lnTo>
                <a:lnTo>
                  <a:pt x="475413" y="3777135"/>
                </a:lnTo>
                <a:lnTo>
                  <a:pt x="477146" y="3771656"/>
                </a:lnTo>
                <a:lnTo>
                  <a:pt x="480889" y="3769007"/>
                </a:lnTo>
                <a:lnTo>
                  <a:pt x="480355" y="3767709"/>
                </a:lnTo>
                <a:cubicBezTo>
                  <a:pt x="472854" y="3758603"/>
                  <a:pt x="462858" y="3757457"/>
                  <a:pt x="489051" y="3738082"/>
                </a:cubicBezTo>
                <a:cubicBezTo>
                  <a:pt x="476420" y="3716230"/>
                  <a:pt x="492614" y="3707883"/>
                  <a:pt x="496397" y="3673397"/>
                </a:cubicBezTo>
                <a:cubicBezTo>
                  <a:pt x="485059" y="3661788"/>
                  <a:pt x="488117" y="3649813"/>
                  <a:pt x="495693" y="3637109"/>
                </a:cubicBezTo>
                <a:cubicBezTo>
                  <a:pt x="488827" y="3605834"/>
                  <a:pt x="498565" y="3573837"/>
                  <a:pt x="499136" y="3536883"/>
                </a:cubicBezTo>
                <a:cubicBezTo>
                  <a:pt x="483096" y="3500539"/>
                  <a:pt x="506170" y="3475121"/>
                  <a:pt x="506674" y="3435652"/>
                </a:cubicBezTo>
                <a:cubicBezTo>
                  <a:pt x="508209" y="3397466"/>
                  <a:pt x="505139" y="3338624"/>
                  <a:pt x="508345" y="3307769"/>
                </a:cubicBezTo>
                <a:cubicBezTo>
                  <a:pt x="522826" y="3292381"/>
                  <a:pt x="493343" y="3256540"/>
                  <a:pt x="525908" y="3250522"/>
                </a:cubicBezTo>
                <a:cubicBezTo>
                  <a:pt x="519705" y="3235893"/>
                  <a:pt x="504475" y="3230937"/>
                  <a:pt x="526333" y="3229163"/>
                </a:cubicBezTo>
                <a:cubicBezTo>
                  <a:pt x="524884" y="3224149"/>
                  <a:pt x="525919" y="3220404"/>
                  <a:pt x="528156" y="3217217"/>
                </a:cubicBezTo>
                <a:lnTo>
                  <a:pt x="514991" y="3183755"/>
                </a:lnTo>
                <a:lnTo>
                  <a:pt x="515492" y="3178642"/>
                </a:lnTo>
                <a:lnTo>
                  <a:pt x="503092" y="3158586"/>
                </a:lnTo>
                <a:lnTo>
                  <a:pt x="488277" y="3129034"/>
                </a:lnTo>
                <a:lnTo>
                  <a:pt x="488942" y="3126682"/>
                </a:lnTo>
                <a:lnTo>
                  <a:pt x="479810" y="3114519"/>
                </a:lnTo>
                <a:cubicBezTo>
                  <a:pt x="476044" y="3110886"/>
                  <a:pt x="471657" y="3108020"/>
                  <a:pt x="466419" y="3106272"/>
                </a:cubicBezTo>
                <a:cubicBezTo>
                  <a:pt x="479357" y="3049949"/>
                  <a:pt x="446991" y="3011906"/>
                  <a:pt x="439149" y="2958185"/>
                </a:cubicBezTo>
                <a:cubicBezTo>
                  <a:pt x="423473" y="2895670"/>
                  <a:pt x="402616" y="2832884"/>
                  <a:pt x="381763" y="2762989"/>
                </a:cubicBezTo>
                <a:cubicBezTo>
                  <a:pt x="340504" y="2718141"/>
                  <a:pt x="357875" y="2611979"/>
                  <a:pt x="330681" y="2554718"/>
                </a:cubicBezTo>
                <a:cubicBezTo>
                  <a:pt x="354561" y="2510384"/>
                  <a:pt x="312857" y="2522616"/>
                  <a:pt x="310775" y="2485734"/>
                </a:cubicBezTo>
                <a:cubicBezTo>
                  <a:pt x="283880" y="2505125"/>
                  <a:pt x="334754" y="2437857"/>
                  <a:pt x="301498" y="2447068"/>
                </a:cubicBezTo>
                <a:cubicBezTo>
                  <a:pt x="302171" y="2440064"/>
                  <a:pt x="286502" y="2432988"/>
                  <a:pt x="288459" y="2425819"/>
                </a:cubicBezTo>
                <a:lnTo>
                  <a:pt x="294458" y="2402874"/>
                </a:lnTo>
                <a:lnTo>
                  <a:pt x="297070" y="2381443"/>
                </a:lnTo>
                <a:cubicBezTo>
                  <a:pt x="291389" y="2355877"/>
                  <a:pt x="281925" y="2295004"/>
                  <a:pt x="273399" y="2261920"/>
                </a:cubicBezTo>
                <a:cubicBezTo>
                  <a:pt x="264489" y="2250852"/>
                  <a:pt x="256407" y="2208397"/>
                  <a:pt x="263286" y="2195378"/>
                </a:cubicBezTo>
                <a:cubicBezTo>
                  <a:pt x="262597" y="2185499"/>
                  <a:pt x="238753" y="2164596"/>
                  <a:pt x="247503" y="2155135"/>
                </a:cubicBezTo>
                <a:cubicBezTo>
                  <a:pt x="257474" y="2141929"/>
                  <a:pt x="229406" y="2121310"/>
                  <a:pt x="244961" y="2118008"/>
                </a:cubicBezTo>
                <a:cubicBezTo>
                  <a:pt x="225493" y="2103116"/>
                  <a:pt x="245373" y="2072196"/>
                  <a:pt x="245954" y="2050531"/>
                </a:cubicBezTo>
                <a:cubicBezTo>
                  <a:pt x="228015" y="2040209"/>
                  <a:pt x="246924" y="2004931"/>
                  <a:pt x="237760" y="1963269"/>
                </a:cubicBezTo>
                <a:cubicBezTo>
                  <a:pt x="217314" y="1952304"/>
                  <a:pt x="249162" y="1930958"/>
                  <a:pt x="218938" y="1906352"/>
                </a:cubicBezTo>
                <a:cubicBezTo>
                  <a:pt x="211894" y="1889396"/>
                  <a:pt x="204207" y="1891128"/>
                  <a:pt x="195495" y="1861531"/>
                </a:cubicBezTo>
                <a:cubicBezTo>
                  <a:pt x="152756" y="1820122"/>
                  <a:pt x="167197" y="1775736"/>
                  <a:pt x="149294" y="1732919"/>
                </a:cubicBezTo>
                <a:cubicBezTo>
                  <a:pt x="132272" y="1683226"/>
                  <a:pt x="131129" y="1708347"/>
                  <a:pt x="121605" y="1663540"/>
                </a:cubicBezTo>
                <a:cubicBezTo>
                  <a:pt x="131383" y="1652207"/>
                  <a:pt x="129824" y="1627305"/>
                  <a:pt x="120731" y="1615777"/>
                </a:cubicBezTo>
                <a:cubicBezTo>
                  <a:pt x="113324" y="1591298"/>
                  <a:pt x="125561" y="1582061"/>
                  <a:pt x="101526" y="1563678"/>
                </a:cubicBezTo>
                <a:cubicBezTo>
                  <a:pt x="118336" y="1562186"/>
                  <a:pt x="95368" y="1514217"/>
                  <a:pt x="114606" y="1519474"/>
                </a:cubicBezTo>
                <a:cubicBezTo>
                  <a:pt x="124662" y="1497831"/>
                  <a:pt x="99126" y="1498809"/>
                  <a:pt x="107348" y="1477995"/>
                </a:cubicBezTo>
                <a:cubicBezTo>
                  <a:pt x="102372" y="1450946"/>
                  <a:pt x="98082" y="1395585"/>
                  <a:pt x="93433" y="1373769"/>
                </a:cubicBezTo>
                <a:lnTo>
                  <a:pt x="101740" y="1307086"/>
                </a:lnTo>
                <a:cubicBezTo>
                  <a:pt x="61518" y="1238798"/>
                  <a:pt x="128597" y="1302829"/>
                  <a:pt x="102928" y="1189033"/>
                </a:cubicBezTo>
                <a:cubicBezTo>
                  <a:pt x="96991" y="1183619"/>
                  <a:pt x="100433" y="1168361"/>
                  <a:pt x="107613" y="1168288"/>
                </a:cubicBezTo>
                <a:cubicBezTo>
                  <a:pt x="104521" y="1161401"/>
                  <a:pt x="88898" y="1146763"/>
                  <a:pt x="99895" y="1142577"/>
                </a:cubicBezTo>
                <a:cubicBezTo>
                  <a:pt x="98248" y="1123927"/>
                  <a:pt x="94639" y="1105753"/>
                  <a:pt x="89201" y="1088484"/>
                </a:cubicBezTo>
                <a:lnTo>
                  <a:pt x="77937" y="1016103"/>
                </a:lnTo>
                <a:cubicBezTo>
                  <a:pt x="78422" y="988163"/>
                  <a:pt x="78908" y="981994"/>
                  <a:pt x="79393" y="954054"/>
                </a:cubicBezTo>
                <a:cubicBezTo>
                  <a:pt x="74607" y="950500"/>
                  <a:pt x="84928" y="922140"/>
                  <a:pt x="90309" y="921368"/>
                </a:cubicBezTo>
                <a:cubicBezTo>
                  <a:pt x="87566" y="916400"/>
                  <a:pt x="66268" y="901306"/>
                  <a:pt x="74258" y="896999"/>
                </a:cubicBezTo>
                <a:cubicBezTo>
                  <a:pt x="69492" y="868759"/>
                  <a:pt x="58957" y="842759"/>
                  <a:pt x="43666" y="821517"/>
                </a:cubicBezTo>
                <a:cubicBezTo>
                  <a:pt x="35059" y="797243"/>
                  <a:pt x="27646" y="764612"/>
                  <a:pt x="22616" y="751353"/>
                </a:cubicBezTo>
                <a:cubicBezTo>
                  <a:pt x="22469" y="741312"/>
                  <a:pt x="22321" y="731271"/>
                  <a:pt x="22174" y="721230"/>
                </a:cubicBezTo>
                <a:lnTo>
                  <a:pt x="7845" y="681659"/>
                </a:lnTo>
                <a:cubicBezTo>
                  <a:pt x="-21513" y="678654"/>
                  <a:pt x="41748" y="630810"/>
                  <a:pt x="31306" y="619315"/>
                </a:cubicBezTo>
                <a:cubicBezTo>
                  <a:pt x="37997" y="611016"/>
                  <a:pt x="17724" y="592108"/>
                  <a:pt x="15184" y="585934"/>
                </a:cubicBezTo>
                <a:cubicBezTo>
                  <a:pt x="14724" y="571597"/>
                  <a:pt x="22718" y="553285"/>
                  <a:pt x="22258" y="538948"/>
                </a:cubicBezTo>
                <a:cubicBezTo>
                  <a:pt x="22152" y="531703"/>
                  <a:pt x="26272" y="532408"/>
                  <a:pt x="26166" y="525163"/>
                </a:cubicBezTo>
                <a:cubicBezTo>
                  <a:pt x="28507" y="511668"/>
                  <a:pt x="56166" y="464433"/>
                  <a:pt x="52290" y="446567"/>
                </a:cubicBezTo>
                <a:cubicBezTo>
                  <a:pt x="47300" y="425186"/>
                  <a:pt x="52062" y="408582"/>
                  <a:pt x="51538" y="393828"/>
                </a:cubicBezTo>
                <a:cubicBezTo>
                  <a:pt x="51481" y="380264"/>
                  <a:pt x="51425" y="366701"/>
                  <a:pt x="51368" y="353137"/>
                </a:cubicBezTo>
                <a:cubicBezTo>
                  <a:pt x="50053" y="345863"/>
                  <a:pt x="61696" y="333814"/>
                  <a:pt x="55970" y="321428"/>
                </a:cubicBezTo>
                <a:cubicBezTo>
                  <a:pt x="56334" y="306209"/>
                  <a:pt x="56697" y="290990"/>
                  <a:pt x="57061" y="275771"/>
                </a:cubicBezTo>
                <a:cubicBezTo>
                  <a:pt x="46146" y="254441"/>
                  <a:pt x="87623" y="243671"/>
                  <a:pt x="74088" y="212860"/>
                </a:cubicBezTo>
                <a:cubicBezTo>
                  <a:pt x="92367" y="188146"/>
                  <a:pt x="68261" y="179672"/>
                  <a:pt x="65798" y="144983"/>
                </a:cubicBezTo>
                <a:cubicBezTo>
                  <a:pt x="52661" y="119338"/>
                  <a:pt x="79134" y="90517"/>
                  <a:pt x="78082" y="55288"/>
                </a:cubicBezTo>
                <a:lnTo>
                  <a:pt x="37636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rebuchet MS"/>
              <a:buNone/>
            </a:pP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379" name="Google Shape;1379;p52" descr="RV College Of Engineering Mission Statement, Employees and Hiring | LinkedI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0" y="83428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0" name="Google Shape;1380;p52"/>
          <p:cNvSpPr txBox="1"/>
          <p:nvPr/>
        </p:nvSpPr>
        <p:spPr>
          <a:xfrm>
            <a:off x="9953297" y="226380"/>
            <a:ext cx="24489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81" name="Google Shape;1381;p52"/>
          <p:cNvSpPr/>
          <p:nvPr/>
        </p:nvSpPr>
        <p:spPr>
          <a:xfrm>
            <a:off x="-1325" y="54889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82" name="Google Shape;1382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rebuchet MS"/>
              <a:buNone/>
            </a:pP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88" name="Google Shape;1388;p53"/>
          <p:cNvSpPr txBox="1">
            <a:spLocks noGrp="1"/>
          </p:cNvSpPr>
          <p:nvPr>
            <p:ph type="body" idx="1"/>
          </p:nvPr>
        </p:nvSpPr>
        <p:spPr>
          <a:xfrm>
            <a:off x="1137035" y="835742"/>
            <a:ext cx="9173292" cy="5741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31  Not have 20 minute quizzes that have too many calculations to reduce student pressure.-</a:t>
            </a:r>
            <a:r>
              <a:rPr lang="en-IN" sz="2000" b="0" i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simplify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32  Encourage more friendly competitions and participation in competitions.-</a:t>
            </a:r>
            <a:r>
              <a:rPr lang="en-IN" sz="2000" b="0" i="0"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me too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33  Best of multiple tests.- </a:t>
            </a:r>
            <a:r>
              <a:rPr lang="en-IN" sz="2000" b="0" i="0"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me too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34  Efficient platform for assignment submission</a:t>
            </a:r>
            <a:r>
              <a:rPr lang="en-IN" sz="2000" b="0" i="0">
                <a:highlight>
                  <a:srgbClr val="FF00FF"/>
                </a:highlight>
                <a:latin typeface="Calibri"/>
                <a:ea typeface="Calibri"/>
                <a:cs typeface="Calibri"/>
                <a:sym typeface="Calibri"/>
              </a:rPr>
              <a:t>.- remix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35  Student body council.- </a:t>
            </a:r>
            <a:r>
              <a:rPr lang="en-IN" sz="2000" b="0" i="0"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me too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36  Decide if semester is completely online/offline so students don't have to oscillate between rote learning and application based learning.- </a:t>
            </a:r>
            <a:r>
              <a:rPr lang="en-IN" sz="2000" b="0" i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simplify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37  Aim of lab sessions to be expanded to imparting practical knowledge and skills rather than mere completion of a set of experiments.-</a:t>
            </a:r>
            <a:r>
              <a:rPr lang="en-IN" sz="2000" b="0" i="0">
                <a:highlight>
                  <a:srgbClr val="FF0000"/>
                </a:highlight>
                <a:latin typeface="Calibri"/>
                <a:ea typeface="Calibri"/>
                <a:cs typeface="Calibri"/>
                <a:sym typeface="Calibri"/>
              </a:rPr>
              <a:t>virtualize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38  Lecturers can explain their research work and accomplishments in weekly sessions to motivate students to learn more about the topic.-</a:t>
            </a:r>
            <a:r>
              <a:rPr lang="en-IN" sz="2000" b="0" i="0">
                <a:highlight>
                  <a:srgbClr val="FF0000"/>
                </a:highlight>
                <a:latin typeface="Calibri"/>
                <a:ea typeface="Calibri"/>
                <a:cs typeface="Calibri"/>
                <a:sym typeface="Calibri"/>
              </a:rPr>
              <a:t>virtualize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39  Have meetings with students where they can come up with innovative ideas to solve the problems they face in college life and try said solutions for a short duration.-</a:t>
            </a:r>
            <a:r>
              <a:rPr lang="en-IN" sz="2000" b="0" i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simplify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40  Multiple teachers taking class together so can focus on teaching and students.-</a:t>
            </a:r>
            <a:r>
              <a:rPr lang="en-IN" sz="2000" b="0" i="0">
                <a:highlight>
                  <a:srgbClr val="00FFFF"/>
                </a:highlight>
                <a:latin typeface="Calibri"/>
                <a:ea typeface="Calibri"/>
                <a:cs typeface="Calibri"/>
                <a:sym typeface="Calibri"/>
              </a:rPr>
              <a:t>Almost Impossible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41  Add a grade for participating in fest events related to stream.-</a:t>
            </a:r>
            <a:r>
              <a:rPr lang="en-IN" sz="2000" b="0" i="0">
                <a:highlight>
                  <a:srgbClr val="00FFFF"/>
                </a:highlight>
                <a:latin typeface="Calibri"/>
                <a:ea typeface="Calibri"/>
                <a:cs typeface="Calibri"/>
                <a:sym typeface="Calibri"/>
              </a:rPr>
              <a:t>Almost Impossible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42  Organize department wise fests with extra credit for organizing events.-</a:t>
            </a:r>
            <a:r>
              <a:rPr lang="en-IN" sz="2000" b="0" i="0">
                <a:highlight>
                  <a:srgbClr val="00FFFF"/>
                </a:highlight>
                <a:latin typeface="Calibri"/>
                <a:ea typeface="Calibri"/>
                <a:cs typeface="Calibri"/>
                <a:sym typeface="Calibri"/>
              </a:rPr>
              <a:t>Almost Impossible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43  Taking attendance more than once.-</a:t>
            </a:r>
            <a:r>
              <a:rPr lang="en-IN" sz="2000" b="0" i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simplify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44  Fun activities like word puzzles, crosswords, hangman etc.-</a:t>
            </a:r>
            <a:r>
              <a:rPr lang="en-IN" sz="2000" b="0" i="0">
                <a:highlight>
                  <a:srgbClr val="FF00FF"/>
                </a:highlight>
                <a:latin typeface="Calibri"/>
                <a:ea typeface="Calibri"/>
                <a:cs typeface="Calibri"/>
                <a:sym typeface="Calibri"/>
              </a:rPr>
              <a:t>remix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45  Office hours like in Abroad universities.-</a:t>
            </a:r>
            <a:r>
              <a:rPr lang="en-IN" sz="2000" b="0" i="0"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me too</a:t>
            </a:r>
            <a:br>
              <a:rPr lang="en-IN" sz="1400"/>
            </a:br>
            <a:endParaRPr sz="1400"/>
          </a:p>
        </p:txBody>
      </p:sp>
      <p:sp>
        <p:nvSpPr>
          <p:cNvPr id="1389" name="Google Shape;1389;p53"/>
          <p:cNvSpPr/>
          <p:nvPr/>
        </p:nvSpPr>
        <p:spPr>
          <a:xfrm rot="10800000" flipH="1">
            <a:off x="10822456" y="-2"/>
            <a:ext cx="1368219" cy="6858000"/>
          </a:xfrm>
          <a:custGeom>
            <a:avLst/>
            <a:gdLst/>
            <a:ahLst/>
            <a:cxnLst/>
            <a:rect l="l" t="t" r="r" b="b"/>
            <a:pathLst>
              <a:path w="1364418" h="6858000" extrusionOk="0">
                <a:moveTo>
                  <a:pt x="37636" y="0"/>
                </a:moveTo>
                <a:lnTo>
                  <a:pt x="1364418" y="0"/>
                </a:lnTo>
                <a:lnTo>
                  <a:pt x="1364418" y="6858000"/>
                </a:lnTo>
                <a:lnTo>
                  <a:pt x="245974" y="6857735"/>
                </a:lnTo>
                <a:cubicBezTo>
                  <a:pt x="246649" y="6829312"/>
                  <a:pt x="258792" y="6817314"/>
                  <a:pt x="281996" y="6792972"/>
                </a:cubicBezTo>
                <a:cubicBezTo>
                  <a:pt x="288036" y="6763449"/>
                  <a:pt x="261498" y="6738121"/>
                  <a:pt x="264484" y="6716710"/>
                </a:cubicBezTo>
                <a:cubicBezTo>
                  <a:pt x="264597" y="6714739"/>
                  <a:pt x="280538" y="6641844"/>
                  <a:pt x="280651" y="6639873"/>
                </a:cubicBezTo>
                <a:cubicBezTo>
                  <a:pt x="296114" y="6596543"/>
                  <a:pt x="335196" y="6519339"/>
                  <a:pt x="339152" y="6471804"/>
                </a:cubicBezTo>
                <a:lnTo>
                  <a:pt x="334570" y="6389835"/>
                </a:lnTo>
                <a:cubicBezTo>
                  <a:pt x="334613" y="6357588"/>
                  <a:pt x="338883" y="6333072"/>
                  <a:pt x="317792" y="6324679"/>
                </a:cubicBezTo>
                <a:cubicBezTo>
                  <a:pt x="308402" y="6306381"/>
                  <a:pt x="279168" y="6293695"/>
                  <a:pt x="278227" y="6280046"/>
                </a:cubicBezTo>
                <a:cubicBezTo>
                  <a:pt x="281050" y="6269969"/>
                  <a:pt x="290039" y="6265765"/>
                  <a:pt x="288000" y="6252834"/>
                </a:cubicBezTo>
                <a:lnTo>
                  <a:pt x="265992" y="6202459"/>
                </a:lnTo>
                <a:cubicBezTo>
                  <a:pt x="264772" y="6196814"/>
                  <a:pt x="268092" y="6158095"/>
                  <a:pt x="264790" y="6153037"/>
                </a:cubicBezTo>
                <a:cubicBezTo>
                  <a:pt x="302335" y="6114354"/>
                  <a:pt x="260378" y="6128837"/>
                  <a:pt x="280205" y="6078132"/>
                </a:cubicBezTo>
                <a:cubicBezTo>
                  <a:pt x="283657" y="6049622"/>
                  <a:pt x="275724" y="6059673"/>
                  <a:pt x="267592" y="6028119"/>
                </a:cubicBezTo>
                <a:cubicBezTo>
                  <a:pt x="277113" y="5988572"/>
                  <a:pt x="234727" y="5976018"/>
                  <a:pt x="252821" y="5926735"/>
                </a:cubicBezTo>
                <a:cubicBezTo>
                  <a:pt x="290324" y="5823532"/>
                  <a:pt x="288016" y="5757776"/>
                  <a:pt x="302333" y="5712857"/>
                </a:cubicBezTo>
                <a:cubicBezTo>
                  <a:pt x="310258" y="5688518"/>
                  <a:pt x="328236" y="5675288"/>
                  <a:pt x="332131" y="5660491"/>
                </a:cubicBezTo>
                <a:cubicBezTo>
                  <a:pt x="345782" y="5622696"/>
                  <a:pt x="344964" y="5595787"/>
                  <a:pt x="341254" y="5563435"/>
                </a:cubicBezTo>
                <a:cubicBezTo>
                  <a:pt x="335745" y="5537661"/>
                  <a:pt x="359171" y="5479228"/>
                  <a:pt x="368130" y="5437125"/>
                </a:cubicBezTo>
                <a:cubicBezTo>
                  <a:pt x="379868" y="5399640"/>
                  <a:pt x="373836" y="5420657"/>
                  <a:pt x="381698" y="5396260"/>
                </a:cubicBezTo>
                <a:cubicBezTo>
                  <a:pt x="395995" y="5391935"/>
                  <a:pt x="389433" y="5350429"/>
                  <a:pt x="397679" y="5330009"/>
                </a:cubicBezTo>
                <a:cubicBezTo>
                  <a:pt x="405925" y="5309589"/>
                  <a:pt x="420210" y="5291626"/>
                  <a:pt x="431172" y="5273739"/>
                </a:cubicBezTo>
                <a:cubicBezTo>
                  <a:pt x="426568" y="5263245"/>
                  <a:pt x="432286" y="5253790"/>
                  <a:pt x="440771" y="5241779"/>
                </a:cubicBezTo>
                <a:lnTo>
                  <a:pt x="451997" y="5225268"/>
                </a:lnTo>
                <a:lnTo>
                  <a:pt x="453017" y="5217684"/>
                </a:lnTo>
                <a:cubicBezTo>
                  <a:pt x="455252" y="5208685"/>
                  <a:pt x="458044" y="5200600"/>
                  <a:pt x="460358" y="5193377"/>
                </a:cubicBezTo>
                <a:lnTo>
                  <a:pt x="463661" y="5179288"/>
                </a:lnTo>
                <a:lnTo>
                  <a:pt x="464645" y="5173621"/>
                </a:lnTo>
                <a:lnTo>
                  <a:pt x="460279" y="5159961"/>
                </a:lnTo>
                <a:lnTo>
                  <a:pt x="466956" y="5144295"/>
                </a:lnTo>
                <a:lnTo>
                  <a:pt x="463889" y="5125185"/>
                </a:lnTo>
                <a:cubicBezTo>
                  <a:pt x="466252" y="5124475"/>
                  <a:pt x="468554" y="5123363"/>
                  <a:pt x="470719" y="5121884"/>
                </a:cubicBezTo>
                <a:lnTo>
                  <a:pt x="477755" y="5067850"/>
                </a:lnTo>
                <a:lnTo>
                  <a:pt x="480486" y="5060861"/>
                </a:lnTo>
                <a:lnTo>
                  <a:pt x="477190" y="5034192"/>
                </a:lnTo>
                <a:cubicBezTo>
                  <a:pt x="476699" y="5019824"/>
                  <a:pt x="477403" y="5006180"/>
                  <a:pt x="478744" y="4993030"/>
                </a:cubicBezTo>
                <a:lnTo>
                  <a:pt x="485653" y="4946844"/>
                </a:lnTo>
                <a:lnTo>
                  <a:pt x="481509" y="4932692"/>
                </a:lnTo>
                <a:cubicBezTo>
                  <a:pt x="481214" y="4911802"/>
                  <a:pt x="495319" y="4880686"/>
                  <a:pt x="496912" y="4858827"/>
                </a:cubicBezTo>
                <a:lnTo>
                  <a:pt x="502815" y="4821170"/>
                </a:lnTo>
                <a:lnTo>
                  <a:pt x="507548" y="4780965"/>
                </a:lnTo>
                <a:lnTo>
                  <a:pt x="508841" y="4750867"/>
                </a:lnTo>
                <a:lnTo>
                  <a:pt x="506648" y="4690749"/>
                </a:lnTo>
                <a:cubicBezTo>
                  <a:pt x="512729" y="4654213"/>
                  <a:pt x="491337" y="4623546"/>
                  <a:pt x="502128" y="4584173"/>
                </a:cubicBezTo>
                <a:cubicBezTo>
                  <a:pt x="488693" y="4519562"/>
                  <a:pt x="492047" y="4501522"/>
                  <a:pt x="497211" y="4444346"/>
                </a:cubicBezTo>
                <a:cubicBezTo>
                  <a:pt x="511033" y="4454946"/>
                  <a:pt x="497584" y="4394050"/>
                  <a:pt x="493776" y="4375228"/>
                </a:cubicBezTo>
                <a:cubicBezTo>
                  <a:pt x="491426" y="4334791"/>
                  <a:pt x="480594" y="4270639"/>
                  <a:pt x="474429" y="4214165"/>
                </a:cubicBezTo>
                <a:cubicBezTo>
                  <a:pt x="465297" y="4170832"/>
                  <a:pt x="480280" y="4120324"/>
                  <a:pt x="478502" y="4090296"/>
                </a:cubicBezTo>
                <a:lnTo>
                  <a:pt x="463758" y="4033999"/>
                </a:lnTo>
                <a:lnTo>
                  <a:pt x="464907" y="4031933"/>
                </a:lnTo>
                <a:cubicBezTo>
                  <a:pt x="467040" y="4022997"/>
                  <a:pt x="465967" y="4017669"/>
                  <a:pt x="463483" y="4013953"/>
                </a:cubicBezTo>
                <a:lnTo>
                  <a:pt x="449778" y="3974753"/>
                </a:lnTo>
                <a:lnTo>
                  <a:pt x="451376" y="3969950"/>
                </a:lnTo>
                <a:lnTo>
                  <a:pt x="444798" y="3933779"/>
                </a:lnTo>
                <a:lnTo>
                  <a:pt x="446129" y="3933093"/>
                </a:lnTo>
                <a:cubicBezTo>
                  <a:pt x="448961" y="3930731"/>
                  <a:pt x="450769" y="3927433"/>
                  <a:pt x="450483" y="3922082"/>
                </a:cubicBezTo>
                <a:cubicBezTo>
                  <a:pt x="471740" y="3927556"/>
                  <a:pt x="458283" y="3917724"/>
                  <a:pt x="455561" y="3901461"/>
                </a:cubicBezTo>
                <a:cubicBezTo>
                  <a:pt x="460173" y="3883426"/>
                  <a:pt x="474485" y="3829756"/>
                  <a:pt x="478155" y="3813873"/>
                </a:cubicBezTo>
                <a:cubicBezTo>
                  <a:pt x="477963" y="3811302"/>
                  <a:pt x="477772" y="3808732"/>
                  <a:pt x="477580" y="3806161"/>
                </a:cubicBezTo>
                <a:lnTo>
                  <a:pt x="477887" y="3805957"/>
                </a:lnTo>
                <a:cubicBezTo>
                  <a:pt x="478443" y="3804175"/>
                  <a:pt x="478509" y="3801600"/>
                  <a:pt x="477914" y="3797724"/>
                </a:cubicBezTo>
                <a:lnTo>
                  <a:pt x="476529" y="3792098"/>
                </a:lnTo>
                <a:lnTo>
                  <a:pt x="475413" y="3777135"/>
                </a:lnTo>
                <a:lnTo>
                  <a:pt x="477146" y="3771656"/>
                </a:lnTo>
                <a:lnTo>
                  <a:pt x="480889" y="3769007"/>
                </a:lnTo>
                <a:lnTo>
                  <a:pt x="480355" y="3767709"/>
                </a:lnTo>
                <a:cubicBezTo>
                  <a:pt x="472854" y="3758603"/>
                  <a:pt x="462858" y="3757457"/>
                  <a:pt x="489051" y="3738082"/>
                </a:cubicBezTo>
                <a:cubicBezTo>
                  <a:pt x="476420" y="3716230"/>
                  <a:pt x="492614" y="3707883"/>
                  <a:pt x="496397" y="3673397"/>
                </a:cubicBezTo>
                <a:cubicBezTo>
                  <a:pt x="485059" y="3661788"/>
                  <a:pt x="488117" y="3649813"/>
                  <a:pt x="495693" y="3637109"/>
                </a:cubicBezTo>
                <a:cubicBezTo>
                  <a:pt x="488827" y="3605834"/>
                  <a:pt x="498565" y="3573837"/>
                  <a:pt x="499136" y="3536883"/>
                </a:cubicBezTo>
                <a:cubicBezTo>
                  <a:pt x="483096" y="3500539"/>
                  <a:pt x="506170" y="3475121"/>
                  <a:pt x="506674" y="3435652"/>
                </a:cubicBezTo>
                <a:cubicBezTo>
                  <a:pt x="508209" y="3397466"/>
                  <a:pt x="505139" y="3338624"/>
                  <a:pt x="508345" y="3307769"/>
                </a:cubicBezTo>
                <a:cubicBezTo>
                  <a:pt x="522826" y="3292381"/>
                  <a:pt x="493343" y="3256540"/>
                  <a:pt x="525908" y="3250522"/>
                </a:cubicBezTo>
                <a:cubicBezTo>
                  <a:pt x="519705" y="3235893"/>
                  <a:pt x="504475" y="3230937"/>
                  <a:pt x="526333" y="3229163"/>
                </a:cubicBezTo>
                <a:cubicBezTo>
                  <a:pt x="524884" y="3224149"/>
                  <a:pt x="525919" y="3220404"/>
                  <a:pt x="528156" y="3217217"/>
                </a:cubicBezTo>
                <a:lnTo>
                  <a:pt x="514991" y="3183755"/>
                </a:lnTo>
                <a:lnTo>
                  <a:pt x="515492" y="3178642"/>
                </a:lnTo>
                <a:lnTo>
                  <a:pt x="503092" y="3158586"/>
                </a:lnTo>
                <a:lnTo>
                  <a:pt x="488277" y="3129034"/>
                </a:lnTo>
                <a:lnTo>
                  <a:pt x="488942" y="3126682"/>
                </a:lnTo>
                <a:lnTo>
                  <a:pt x="479810" y="3114519"/>
                </a:lnTo>
                <a:cubicBezTo>
                  <a:pt x="476044" y="3110886"/>
                  <a:pt x="471657" y="3108020"/>
                  <a:pt x="466419" y="3106272"/>
                </a:cubicBezTo>
                <a:cubicBezTo>
                  <a:pt x="479357" y="3049949"/>
                  <a:pt x="446991" y="3011906"/>
                  <a:pt x="439149" y="2958185"/>
                </a:cubicBezTo>
                <a:cubicBezTo>
                  <a:pt x="423473" y="2895670"/>
                  <a:pt x="402616" y="2832884"/>
                  <a:pt x="381763" y="2762989"/>
                </a:cubicBezTo>
                <a:cubicBezTo>
                  <a:pt x="340504" y="2718141"/>
                  <a:pt x="357875" y="2611979"/>
                  <a:pt x="330681" y="2554718"/>
                </a:cubicBezTo>
                <a:cubicBezTo>
                  <a:pt x="354561" y="2510384"/>
                  <a:pt x="312857" y="2522616"/>
                  <a:pt x="310775" y="2485734"/>
                </a:cubicBezTo>
                <a:cubicBezTo>
                  <a:pt x="283880" y="2505125"/>
                  <a:pt x="334754" y="2437857"/>
                  <a:pt x="301498" y="2447068"/>
                </a:cubicBezTo>
                <a:cubicBezTo>
                  <a:pt x="302171" y="2440064"/>
                  <a:pt x="286502" y="2432988"/>
                  <a:pt x="288459" y="2425819"/>
                </a:cubicBezTo>
                <a:lnTo>
                  <a:pt x="294458" y="2402874"/>
                </a:lnTo>
                <a:lnTo>
                  <a:pt x="297070" y="2381443"/>
                </a:lnTo>
                <a:cubicBezTo>
                  <a:pt x="291389" y="2355877"/>
                  <a:pt x="281925" y="2295004"/>
                  <a:pt x="273399" y="2261920"/>
                </a:cubicBezTo>
                <a:cubicBezTo>
                  <a:pt x="264489" y="2250852"/>
                  <a:pt x="256407" y="2208397"/>
                  <a:pt x="263286" y="2195378"/>
                </a:cubicBezTo>
                <a:cubicBezTo>
                  <a:pt x="262597" y="2185499"/>
                  <a:pt x="238753" y="2164596"/>
                  <a:pt x="247503" y="2155135"/>
                </a:cubicBezTo>
                <a:cubicBezTo>
                  <a:pt x="257474" y="2141929"/>
                  <a:pt x="229406" y="2121310"/>
                  <a:pt x="244961" y="2118008"/>
                </a:cubicBezTo>
                <a:cubicBezTo>
                  <a:pt x="225493" y="2103116"/>
                  <a:pt x="245373" y="2072196"/>
                  <a:pt x="245954" y="2050531"/>
                </a:cubicBezTo>
                <a:cubicBezTo>
                  <a:pt x="228015" y="2040209"/>
                  <a:pt x="246924" y="2004931"/>
                  <a:pt x="237760" y="1963269"/>
                </a:cubicBezTo>
                <a:cubicBezTo>
                  <a:pt x="217314" y="1952304"/>
                  <a:pt x="249162" y="1930958"/>
                  <a:pt x="218938" y="1906352"/>
                </a:cubicBezTo>
                <a:cubicBezTo>
                  <a:pt x="211894" y="1889396"/>
                  <a:pt x="204207" y="1891128"/>
                  <a:pt x="195495" y="1861531"/>
                </a:cubicBezTo>
                <a:cubicBezTo>
                  <a:pt x="152756" y="1820122"/>
                  <a:pt x="167197" y="1775736"/>
                  <a:pt x="149294" y="1732919"/>
                </a:cubicBezTo>
                <a:cubicBezTo>
                  <a:pt x="132272" y="1683226"/>
                  <a:pt x="131129" y="1708347"/>
                  <a:pt x="121605" y="1663540"/>
                </a:cubicBezTo>
                <a:cubicBezTo>
                  <a:pt x="131383" y="1652207"/>
                  <a:pt x="129824" y="1627305"/>
                  <a:pt x="120731" y="1615777"/>
                </a:cubicBezTo>
                <a:cubicBezTo>
                  <a:pt x="113324" y="1591298"/>
                  <a:pt x="125561" y="1582061"/>
                  <a:pt x="101526" y="1563678"/>
                </a:cubicBezTo>
                <a:cubicBezTo>
                  <a:pt x="118336" y="1562186"/>
                  <a:pt x="95368" y="1514217"/>
                  <a:pt x="114606" y="1519474"/>
                </a:cubicBezTo>
                <a:cubicBezTo>
                  <a:pt x="124662" y="1497831"/>
                  <a:pt x="99126" y="1498809"/>
                  <a:pt x="107348" y="1477995"/>
                </a:cubicBezTo>
                <a:cubicBezTo>
                  <a:pt x="102372" y="1450946"/>
                  <a:pt x="98082" y="1395585"/>
                  <a:pt x="93433" y="1373769"/>
                </a:cubicBezTo>
                <a:lnTo>
                  <a:pt x="101740" y="1307086"/>
                </a:lnTo>
                <a:cubicBezTo>
                  <a:pt x="61518" y="1238798"/>
                  <a:pt x="128597" y="1302829"/>
                  <a:pt x="102928" y="1189033"/>
                </a:cubicBezTo>
                <a:cubicBezTo>
                  <a:pt x="96991" y="1183619"/>
                  <a:pt x="100433" y="1168361"/>
                  <a:pt x="107613" y="1168288"/>
                </a:cubicBezTo>
                <a:cubicBezTo>
                  <a:pt x="104521" y="1161401"/>
                  <a:pt x="88898" y="1146763"/>
                  <a:pt x="99895" y="1142577"/>
                </a:cubicBezTo>
                <a:cubicBezTo>
                  <a:pt x="98248" y="1123927"/>
                  <a:pt x="94639" y="1105753"/>
                  <a:pt x="89201" y="1088484"/>
                </a:cubicBezTo>
                <a:lnTo>
                  <a:pt x="77937" y="1016103"/>
                </a:lnTo>
                <a:cubicBezTo>
                  <a:pt x="78422" y="988163"/>
                  <a:pt x="78908" y="981994"/>
                  <a:pt x="79393" y="954054"/>
                </a:cubicBezTo>
                <a:cubicBezTo>
                  <a:pt x="74607" y="950500"/>
                  <a:pt x="84928" y="922140"/>
                  <a:pt x="90309" y="921368"/>
                </a:cubicBezTo>
                <a:cubicBezTo>
                  <a:pt x="87566" y="916400"/>
                  <a:pt x="66268" y="901306"/>
                  <a:pt x="74258" y="896999"/>
                </a:cubicBezTo>
                <a:cubicBezTo>
                  <a:pt x="69492" y="868759"/>
                  <a:pt x="58957" y="842759"/>
                  <a:pt x="43666" y="821517"/>
                </a:cubicBezTo>
                <a:cubicBezTo>
                  <a:pt x="35059" y="797243"/>
                  <a:pt x="27646" y="764612"/>
                  <a:pt x="22616" y="751353"/>
                </a:cubicBezTo>
                <a:cubicBezTo>
                  <a:pt x="22469" y="741312"/>
                  <a:pt x="22321" y="731271"/>
                  <a:pt x="22174" y="721230"/>
                </a:cubicBezTo>
                <a:lnTo>
                  <a:pt x="7845" y="681659"/>
                </a:lnTo>
                <a:cubicBezTo>
                  <a:pt x="-21513" y="678654"/>
                  <a:pt x="41748" y="630810"/>
                  <a:pt x="31306" y="619315"/>
                </a:cubicBezTo>
                <a:cubicBezTo>
                  <a:pt x="37997" y="611016"/>
                  <a:pt x="17724" y="592108"/>
                  <a:pt x="15184" y="585934"/>
                </a:cubicBezTo>
                <a:cubicBezTo>
                  <a:pt x="14724" y="571597"/>
                  <a:pt x="22718" y="553285"/>
                  <a:pt x="22258" y="538948"/>
                </a:cubicBezTo>
                <a:cubicBezTo>
                  <a:pt x="22152" y="531703"/>
                  <a:pt x="26272" y="532408"/>
                  <a:pt x="26166" y="525163"/>
                </a:cubicBezTo>
                <a:cubicBezTo>
                  <a:pt x="28507" y="511668"/>
                  <a:pt x="56166" y="464433"/>
                  <a:pt x="52290" y="446567"/>
                </a:cubicBezTo>
                <a:cubicBezTo>
                  <a:pt x="47300" y="425186"/>
                  <a:pt x="52062" y="408582"/>
                  <a:pt x="51538" y="393828"/>
                </a:cubicBezTo>
                <a:cubicBezTo>
                  <a:pt x="51481" y="380264"/>
                  <a:pt x="51425" y="366701"/>
                  <a:pt x="51368" y="353137"/>
                </a:cubicBezTo>
                <a:cubicBezTo>
                  <a:pt x="50053" y="345863"/>
                  <a:pt x="61696" y="333814"/>
                  <a:pt x="55970" y="321428"/>
                </a:cubicBezTo>
                <a:cubicBezTo>
                  <a:pt x="56334" y="306209"/>
                  <a:pt x="56697" y="290990"/>
                  <a:pt x="57061" y="275771"/>
                </a:cubicBezTo>
                <a:cubicBezTo>
                  <a:pt x="46146" y="254441"/>
                  <a:pt x="87623" y="243671"/>
                  <a:pt x="74088" y="212860"/>
                </a:cubicBezTo>
                <a:cubicBezTo>
                  <a:pt x="92367" y="188146"/>
                  <a:pt x="68261" y="179672"/>
                  <a:pt x="65798" y="144983"/>
                </a:cubicBezTo>
                <a:cubicBezTo>
                  <a:pt x="52661" y="119338"/>
                  <a:pt x="79134" y="90517"/>
                  <a:pt x="78082" y="55288"/>
                </a:cubicBezTo>
                <a:lnTo>
                  <a:pt x="37636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rebuchet MS"/>
              <a:buNone/>
            </a:pP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390" name="Google Shape;1390;p53" descr="RV College Of Engineering Mission Statement, Employees and Hiring | LinkedI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0" y="83428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53"/>
          <p:cNvSpPr txBox="1"/>
          <p:nvPr/>
        </p:nvSpPr>
        <p:spPr>
          <a:xfrm>
            <a:off x="9953297" y="226380"/>
            <a:ext cx="24489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92" name="Google Shape;1392;p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93" name="Google Shape;1393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5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rebuchet MS"/>
              <a:buNone/>
            </a:pP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99" name="Google Shape;1399;p54"/>
          <p:cNvSpPr txBox="1">
            <a:spLocks noGrp="1"/>
          </p:cNvSpPr>
          <p:nvPr>
            <p:ph type="body" idx="1"/>
          </p:nvPr>
        </p:nvSpPr>
        <p:spPr>
          <a:xfrm>
            <a:off x="851924" y="1272146"/>
            <a:ext cx="10149273" cy="592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46  Course content given in a single pdf for each unit, instead of multiple ppts and files.-</a:t>
            </a:r>
            <a:r>
              <a:rPr lang="en-IN" sz="2000" b="0" i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simplify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47  Have alternate plans instead of NPTEL courses for students who cannot leave their houses in lockdown due to immunocompromised family members.-</a:t>
            </a:r>
            <a:r>
              <a:rPr lang="en-IN" sz="2000" b="0" i="0">
                <a:highlight>
                  <a:srgbClr val="FF0000"/>
                </a:highlight>
                <a:latin typeface="Calibri"/>
                <a:ea typeface="Calibri"/>
                <a:cs typeface="Calibri"/>
                <a:sym typeface="Calibri"/>
              </a:rPr>
              <a:t>virtualize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48  Longer theory sessions and fewer classes throughout week.-</a:t>
            </a:r>
            <a:r>
              <a:rPr lang="en-IN" sz="2000" b="0" i="0">
                <a:highlight>
                  <a:srgbClr val="FF0000"/>
                </a:highlight>
                <a:latin typeface="Calibri"/>
                <a:ea typeface="Calibri"/>
                <a:cs typeface="Calibri"/>
                <a:sym typeface="Calibri"/>
              </a:rPr>
              <a:t>virtualize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49  Daily anonymous feedback form.-</a:t>
            </a:r>
            <a:r>
              <a:rPr lang="en-IN" sz="2000" b="0" i="0"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me too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50  QnA platform.-</a:t>
            </a:r>
            <a:r>
              <a:rPr lang="en-IN" sz="2000" b="0" i="0">
                <a:highlight>
                  <a:srgbClr val="FF00FF"/>
                </a:highlight>
                <a:latin typeface="Calibri"/>
                <a:ea typeface="Calibri"/>
                <a:cs typeface="Calibri"/>
                <a:sym typeface="Calibri"/>
              </a:rPr>
              <a:t>remix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51  Brainstorming sessions.-</a:t>
            </a:r>
            <a:r>
              <a:rPr lang="en-IN" sz="2000" b="0" i="0">
                <a:highlight>
                  <a:srgbClr val="FF0000"/>
                </a:highlight>
                <a:latin typeface="Calibri"/>
                <a:ea typeface="Calibri"/>
                <a:cs typeface="Calibri"/>
                <a:sym typeface="Calibri"/>
              </a:rPr>
              <a:t>virtualize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52  Digital discrepancy box.-</a:t>
            </a:r>
            <a:r>
              <a:rPr lang="en-IN" sz="2000" b="0" i="0">
                <a:highlight>
                  <a:srgbClr val="FF00FF"/>
                </a:highlight>
                <a:latin typeface="Calibri"/>
                <a:ea typeface="Calibri"/>
                <a:cs typeface="Calibri"/>
                <a:sym typeface="Calibri"/>
              </a:rPr>
              <a:t>remix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53  Daily quizzes with weightage.-</a:t>
            </a:r>
            <a:r>
              <a:rPr lang="en-IN" sz="2000" b="0" i="0">
                <a:highlight>
                  <a:srgbClr val="FF00FF"/>
                </a:highlight>
                <a:latin typeface="Calibri"/>
                <a:ea typeface="Calibri"/>
                <a:cs typeface="Calibri"/>
                <a:sym typeface="Calibri"/>
              </a:rPr>
              <a:t>remix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54  Peer evaluation of assignments.- </a:t>
            </a:r>
            <a:r>
              <a:rPr lang="en-IN" sz="2000" b="0" i="0"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me too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55  Games and Activities to generate interest.-</a:t>
            </a:r>
            <a:r>
              <a:rPr lang="en-IN" sz="2000" b="0" i="0">
                <a:highlight>
                  <a:srgbClr val="FF00FF"/>
                </a:highlight>
                <a:latin typeface="Calibri"/>
                <a:ea typeface="Calibri"/>
                <a:cs typeface="Calibri"/>
                <a:sym typeface="Calibri"/>
              </a:rPr>
              <a:t>remix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56  Topic presentation by students.-</a:t>
            </a:r>
            <a:r>
              <a:rPr lang="en-IN" sz="2000" b="0" i="0">
                <a:highlight>
                  <a:srgbClr val="FF00FF"/>
                </a:highlight>
                <a:latin typeface="Calibri"/>
                <a:ea typeface="Calibri"/>
                <a:cs typeface="Calibri"/>
                <a:sym typeface="Calibri"/>
              </a:rPr>
              <a:t>remix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57  In system video recording.-</a:t>
            </a:r>
            <a:r>
              <a:rPr lang="en-IN" sz="2000" b="0" i="0">
                <a:highlight>
                  <a:srgbClr val="FF0000"/>
                </a:highlight>
                <a:latin typeface="Calibri"/>
                <a:ea typeface="Calibri"/>
                <a:cs typeface="Calibri"/>
                <a:sym typeface="Calibri"/>
              </a:rPr>
              <a:t>virtualize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58  Have higher semester student mentors and Teaching Assistance from them.-</a:t>
            </a:r>
            <a:r>
              <a:rPr lang="en-IN" sz="2000" b="0" i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simplify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59  Hardware lab video recordings. -</a:t>
            </a:r>
            <a:r>
              <a:rPr lang="en-IN" sz="2000" b="0" i="0">
                <a:highlight>
                  <a:srgbClr val="FF0000"/>
                </a:highlight>
                <a:latin typeface="Calibri"/>
                <a:ea typeface="Calibri"/>
                <a:cs typeface="Calibri"/>
                <a:sym typeface="Calibri"/>
              </a:rPr>
              <a:t>virtualize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60  More practice assignments for test preparation.-</a:t>
            </a:r>
            <a:r>
              <a:rPr lang="en-IN" sz="2000" b="0" i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simplify</a:t>
            </a:r>
            <a:br>
              <a:rPr lang="en-IN" sz="1700"/>
            </a:br>
            <a:endParaRPr sz="1700"/>
          </a:p>
        </p:txBody>
      </p:sp>
      <p:sp>
        <p:nvSpPr>
          <p:cNvPr id="1400" name="Google Shape;1400;p54"/>
          <p:cNvSpPr/>
          <p:nvPr/>
        </p:nvSpPr>
        <p:spPr>
          <a:xfrm rot="10800000" flipH="1">
            <a:off x="10822456" y="-2"/>
            <a:ext cx="1368219" cy="6858000"/>
          </a:xfrm>
          <a:custGeom>
            <a:avLst/>
            <a:gdLst/>
            <a:ahLst/>
            <a:cxnLst/>
            <a:rect l="l" t="t" r="r" b="b"/>
            <a:pathLst>
              <a:path w="1364418" h="6858000" extrusionOk="0">
                <a:moveTo>
                  <a:pt x="37636" y="0"/>
                </a:moveTo>
                <a:lnTo>
                  <a:pt x="1364418" y="0"/>
                </a:lnTo>
                <a:lnTo>
                  <a:pt x="1364418" y="6858000"/>
                </a:lnTo>
                <a:lnTo>
                  <a:pt x="245974" y="6857735"/>
                </a:lnTo>
                <a:cubicBezTo>
                  <a:pt x="246649" y="6829312"/>
                  <a:pt x="258792" y="6817314"/>
                  <a:pt x="281996" y="6792972"/>
                </a:cubicBezTo>
                <a:cubicBezTo>
                  <a:pt x="288036" y="6763449"/>
                  <a:pt x="261498" y="6738121"/>
                  <a:pt x="264484" y="6716710"/>
                </a:cubicBezTo>
                <a:cubicBezTo>
                  <a:pt x="264597" y="6714739"/>
                  <a:pt x="280538" y="6641844"/>
                  <a:pt x="280651" y="6639873"/>
                </a:cubicBezTo>
                <a:cubicBezTo>
                  <a:pt x="296114" y="6596543"/>
                  <a:pt x="335196" y="6519339"/>
                  <a:pt x="339152" y="6471804"/>
                </a:cubicBezTo>
                <a:lnTo>
                  <a:pt x="334570" y="6389835"/>
                </a:lnTo>
                <a:cubicBezTo>
                  <a:pt x="334613" y="6357588"/>
                  <a:pt x="338883" y="6333072"/>
                  <a:pt x="317792" y="6324679"/>
                </a:cubicBezTo>
                <a:cubicBezTo>
                  <a:pt x="308402" y="6306381"/>
                  <a:pt x="279168" y="6293695"/>
                  <a:pt x="278227" y="6280046"/>
                </a:cubicBezTo>
                <a:cubicBezTo>
                  <a:pt x="281050" y="6269969"/>
                  <a:pt x="290039" y="6265765"/>
                  <a:pt x="288000" y="6252834"/>
                </a:cubicBezTo>
                <a:lnTo>
                  <a:pt x="265992" y="6202459"/>
                </a:lnTo>
                <a:cubicBezTo>
                  <a:pt x="264772" y="6196814"/>
                  <a:pt x="268092" y="6158095"/>
                  <a:pt x="264790" y="6153037"/>
                </a:cubicBezTo>
                <a:cubicBezTo>
                  <a:pt x="302335" y="6114354"/>
                  <a:pt x="260378" y="6128837"/>
                  <a:pt x="280205" y="6078132"/>
                </a:cubicBezTo>
                <a:cubicBezTo>
                  <a:pt x="283657" y="6049622"/>
                  <a:pt x="275724" y="6059673"/>
                  <a:pt x="267592" y="6028119"/>
                </a:cubicBezTo>
                <a:cubicBezTo>
                  <a:pt x="277113" y="5988572"/>
                  <a:pt x="234727" y="5976018"/>
                  <a:pt x="252821" y="5926735"/>
                </a:cubicBezTo>
                <a:cubicBezTo>
                  <a:pt x="290324" y="5823532"/>
                  <a:pt x="288016" y="5757776"/>
                  <a:pt x="302333" y="5712857"/>
                </a:cubicBezTo>
                <a:cubicBezTo>
                  <a:pt x="310258" y="5688518"/>
                  <a:pt x="328236" y="5675288"/>
                  <a:pt x="332131" y="5660491"/>
                </a:cubicBezTo>
                <a:cubicBezTo>
                  <a:pt x="345782" y="5622696"/>
                  <a:pt x="344964" y="5595787"/>
                  <a:pt x="341254" y="5563435"/>
                </a:cubicBezTo>
                <a:cubicBezTo>
                  <a:pt x="335745" y="5537661"/>
                  <a:pt x="359171" y="5479228"/>
                  <a:pt x="368130" y="5437125"/>
                </a:cubicBezTo>
                <a:cubicBezTo>
                  <a:pt x="379868" y="5399640"/>
                  <a:pt x="373836" y="5420657"/>
                  <a:pt x="381698" y="5396260"/>
                </a:cubicBezTo>
                <a:cubicBezTo>
                  <a:pt x="395995" y="5391935"/>
                  <a:pt x="389433" y="5350429"/>
                  <a:pt x="397679" y="5330009"/>
                </a:cubicBezTo>
                <a:cubicBezTo>
                  <a:pt x="405925" y="5309589"/>
                  <a:pt x="420210" y="5291626"/>
                  <a:pt x="431172" y="5273739"/>
                </a:cubicBezTo>
                <a:cubicBezTo>
                  <a:pt x="426568" y="5263245"/>
                  <a:pt x="432286" y="5253790"/>
                  <a:pt x="440771" y="5241779"/>
                </a:cubicBezTo>
                <a:lnTo>
                  <a:pt x="451997" y="5225268"/>
                </a:lnTo>
                <a:lnTo>
                  <a:pt x="453017" y="5217684"/>
                </a:lnTo>
                <a:cubicBezTo>
                  <a:pt x="455252" y="5208685"/>
                  <a:pt x="458044" y="5200600"/>
                  <a:pt x="460358" y="5193377"/>
                </a:cubicBezTo>
                <a:lnTo>
                  <a:pt x="463661" y="5179288"/>
                </a:lnTo>
                <a:lnTo>
                  <a:pt x="464645" y="5173621"/>
                </a:lnTo>
                <a:lnTo>
                  <a:pt x="460279" y="5159961"/>
                </a:lnTo>
                <a:lnTo>
                  <a:pt x="466956" y="5144295"/>
                </a:lnTo>
                <a:lnTo>
                  <a:pt x="463889" y="5125185"/>
                </a:lnTo>
                <a:cubicBezTo>
                  <a:pt x="466252" y="5124475"/>
                  <a:pt x="468554" y="5123363"/>
                  <a:pt x="470719" y="5121884"/>
                </a:cubicBezTo>
                <a:lnTo>
                  <a:pt x="477755" y="5067850"/>
                </a:lnTo>
                <a:lnTo>
                  <a:pt x="480486" y="5060861"/>
                </a:lnTo>
                <a:lnTo>
                  <a:pt x="477190" y="5034192"/>
                </a:lnTo>
                <a:cubicBezTo>
                  <a:pt x="476699" y="5019824"/>
                  <a:pt x="477403" y="5006180"/>
                  <a:pt x="478744" y="4993030"/>
                </a:cubicBezTo>
                <a:lnTo>
                  <a:pt x="485653" y="4946844"/>
                </a:lnTo>
                <a:lnTo>
                  <a:pt x="481509" y="4932692"/>
                </a:lnTo>
                <a:cubicBezTo>
                  <a:pt x="481214" y="4911802"/>
                  <a:pt x="495319" y="4880686"/>
                  <a:pt x="496912" y="4858827"/>
                </a:cubicBezTo>
                <a:lnTo>
                  <a:pt x="502815" y="4821170"/>
                </a:lnTo>
                <a:lnTo>
                  <a:pt x="507548" y="4780965"/>
                </a:lnTo>
                <a:lnTo>
                  <a:pt x="508841" y="4750867"/>
                </a:lnTo>
                <a:lnTo>
                  <a:pt x="506648" y="4690749"/>
                </a:lnTo>
                <a:cubicBezTo>
                  <a:pt x="512729" y="4654213"/>
                  <a:pt x="491337" y="4623546"/>
                  <a:pt x="502128" y="4584173"/>
                </a:cubicBezTo>
                <a:cubicBezTo>
                  <a:pt x="488693" y="4519562"/>
                  <a:pt x="492047" y="4501522"/>
                  <a:pt x="497211" y="4444346"/>
                </a:cubicBezTo>
                <a:cubicBezTo>
                  <a:pt x="511033" y="4454946"/>
                  <a:pt x="497584" y="4394050"/>
                  <a:pt x="493776" y="4375228"/>
                </a:cubicBezTo>
                <a:cubicBezTo>
                  <a:pt x="491426" y="4334791"/>
                  <a:pt x="480594" y="4270639"/>
                  <a:pt x="474429" y="4214165"/>
                </a:cubicBezTo>
                <a:cubicBezTo>
                  <a:pt x="465297" y="4170832"/>
                  <a:pt x="480280" y="4120324"/>
                  <a:pt x="478502" y="4090296"/>
                </a:cubicBezTo>
                <a:lnTo>
                  <a:pt x="463758" y="4033999"/>
                </a:lnTo>
                <a:lnTo>
                  <a:pt x="464907" y="4031933"/>
                </a:lnTo>
                <a:cubicBezTo>
                  <a:pt x="467040" y="4022997"/>
                  <a:pt x="465967" y="4017669"/>
                  <a:pt x="463483" y="4013953"/>
                </a:cubicBezTo>
                <a:lnTo>
                  <a:pt x="449778" y="3974753"/>
                </a:lnTo>
                <a:lnTo>
                  <a:pt x="451376" y="3969950"/>
                </a:lnTo>
                <a:lnTo>
                  <a:pt x="444798" y="3933779"/>
                </a:lnTo>
                <a:lnTo>
                  <a:pt x="446129" y="3933093"/>
                </a:lnTo>
                <a:cubicBezTo>
                  <a:pt x="448961" y="3930731"/>
                  <a:pt x="450769" y="3927433"/>
                  <a:pt x="450483" y="3922082"/>
                </a:cubicBezTo>
                <a:cubicBezTo>
                  <a:pt x="471740" y="3927556"/>
                  <a:pt x="458283" y="3917724"/>
                  <a:pt x="455561" y="3901461"/>
                </a:cubicBezTo>
                <a:cubicBezTo>
                  <a:pt x="460173" y="3883426"/>
                  <a:pt x="474485" y="3829756"/>
                  <a:pt x="478155" y="3813873"/>
                </a:cubicBezTo>
                <a:cubicBezTo>
                  <a:pt x="477963" y="3811302"/>
                  <a:pt x="477772" y="3808732"/>
                  <a:pt x="477580" y="3806161"/>
                </a:cubicBezTo>
                <a:lnTo>
                  <a:pt x="477887" y="3805957"/>
                </a:lnTo>
                <a:cubicBezTo>
                  <a:pt x="478443" y="3804175"/>
                  <a:pt x="478509" y="3801600"/>
                  <a:pt x="477914" y="3797724"/>
                </a:cubicBezTo>
                <a:lnTo>
                  <a:pt x="476529" y="3792098"/>
                </a:lnTo>
                <a:lnTo>
                  <a:pt x="475413" y="3777135"/>
                </a:lnTo>
                <a:lnTo>
                  <a:pt x="477146" y="3771656"/>
                </a:lnTo>
                <a:lnTo>
                  <a:pt x="480889" y="3769007"/>
                </a:lnTo>
                <a:lnTo>
                  <a:pt x="480355" y="3767709"/>
                </a:lnTo>
                <a:cubicBezTo>
                  <a:pt x="472854" y="3758603"/>
                  <a:pt x="462858" y="3757457"/>
                  <a:pt x="489051" y="3738082"/>
                </a:cubicBezTo>
                <a:cubicBezTo>
                  <a:pt x="476420" y="3716230"/>
                  <a:pt x="492614" y="3707883"/>
                  <a:pt x="496397" y="3673397"/>
                </a:cubicBezTo>
                <a:cubicBezTo>
                  <a:pt x="485059" y="3661788"/>
                  <a:pt x="488117" y="3649813"/>
                  <a:pt x="495693" y="3637109"/>
                </a:cubicBezTo>
                <a:cubicBezTo>
                  <a:pt x="488827" y="3605834"/>
                  <a:pt x="498565" y="3573837"/>
                  <a:pt x="499136" y="3536883"/>
                </a:cubicBezTo>
                <a:cubicBezTo>
                  <a:pt x="483096" y="3500539"/>
                  <a:pt x="506170" y="3475121"/>
                  <a:pt x="506674" y="3435652"/>
                </a:cubicBezTo>
                <a:cubicBezTo>
                  <a:pt x="508209" y="3397466"/>
                  <a:pt x="505139" y="3338624"/>
                  <a:pt x="508345" y="3307769"/>
                </a:cubicBezTo>
                <a:cubicBezTo>
                  <a:pt x="522826" y="3292381"/>
                  <a:pt x="493343" y="3256540"/>
                  <a:pt x="525908" y="3250522"/>
                </a:cubicBezTo>
                <a:cubicBezTo>
                  <a:pt x="519705" y="3235893"/>
                  <a:pt x="504475" y="3230937"/>
                  <a:pt x="526333" y="3229163"/>
                </a:cubicBezTo>
                <a:cubicBezTo>
                  <a:pt x="524884" y="3224149"/>
                  <a:pt x="525919" y="3220404"/>
                  <a:pt x="528156" y="3217217"/>
                </a:cubicBezTo>
                <a:lnTo>
                  <a:pt x="514991" y="3183755"/>
                </a:lnTo>
                <a:lnTo>
                  <a:pt x="515492" y="3178642"/>
                </a:lnTo>
                <a:lnTo>
                  <a:pt x="503092" y="3158586"/>
                </a:lnTo>
                <a:lnTo>
                  <a:pt x="488277" y="3129034"/>
                </a:lnTo>
                <a:lnTo>
                  <a:pt x="488942" y="3126682"/>
                </a:lnTo>
                <a:lnTo>
                  <a:pt x="479810" y="3114519"/>
                </a:lnTo>
                <a:cubicBezTo>
                  <a:pt x="476044" y="3110886"/>
                  <a:pt x="471657" y="3108020"/>
                  <a:pt x="466419" y="3106272"/>
                </a:cubicBezTo>
                <a:cubicBezTo>
                  <a:pt x="479357" y="3049949"/>
                  <a:pt x="446991" y="3011906"/>
                  <a:pt x="439149" y="2958185"/>
                </a:cubicBezTo>
                <a:cubicBezTo>
                  <a:pt x="423473" y="2895670"/>
                  <a:pt x="402616" y="2832884"/>
                  <a:pt x="381763" y="2762989"/>
                </a:cubicBezTo>
                <a:cubicBezTo>
                  <a:pt x="340504" y="2718141"/>
                  <a:pt x="357875" y="2611979"/>
                  <a:pt x="330681" y="2554718"/>
                </a:cubicBezTo>
                <a:cubicBezTo>
                  <a:pt x="354561" y="2510384"/>
                  <a:pt x="312857" y="2522616"/>
                  <a:pt x="310775" y="2485734"/>
                </a:cubicBezTo>
                <a:cubicBezTo>
                  <a:pt x="283880" y="2505125"/>
                  <a:pt x="334754" y="2437857"/>
                  <a:pt x="301498" y="2447068"/>
                </a:cubicBezTo>
                <a:cubicBezTo>
                  <a:pt x="302171" y="2440064"/>
                  <a:pt x="286502" y="2432988"/>
                  <a:pt x="288459" y="2425819"/>
                </a:cubicBezTo>
                <a:lnTo>
                  <a:pt x="294458" y="2402874"/>
                </a:lnTo>
                <a:lnTo>
                  <a:pt x="297070" y="2381443"/>
                </a:lnTo>
                <a:cubicBezTo>
                  <a:pt x="291389" y="2355877"/>
                  <a:pt x="281925" y="2295004"/>
                  <a:pt x="273399" y="2261920"/>
                </a:cubicBezTo>
                <a:cubicBezTo>
                  <a:pt x="264489" y="2250852"/>
                  <a:pt x="256407" y="2208397"/>
                  <a:pt x="263286" y="2195378"/>
                </a:cubicBezTo>
                <a:cubicBezTo>
                  <a:pt x="262597" y="2185499"/>
                  <a:pt x="238753" y="2164596"/>
                  <a:pt x="247503" y="2155135"/>
                </a:cubicBezTo>
                <a:cubicBezTo>
                  <a:pt x="257474" y="2141929"/>
                  <a:pt x="229406" y="2121310"/>
                  <a:pt x="244961" y="2118008"/>
                </a:cubicBezTo>
                <a:cubicBezTo>
                  <a:pt x="225493" y="2103116"/>
                  <a:pt x="245373" y="2072196"/>
                  <a:pt x="245954" y="2050531"/>
                </a:cubicBezTo>
                <a:cubicBezTo>
                  <a:pt x="228015" y="2040209"/>
                  <a:pt x="246924" y="2004931"/>
                  <a:pt x="237760" y="1963269"/>
                </a:cubicBezTo>
                <a:cubicBezTo>
                  <a:pt x="217314" y="1952304"/>
                  <a:pt x="249162" y="1930958"/>
                  <a:pt x="218938" y="1906352"/>
                </a:cubicBezTo>
                <a:cubicBezTo>
                  <a:pt x="211894" y="1889396"/>
                  <a:pt x="204207" y="1891128"/>
                  <a:pt x="195495" y="1861531"/>
                </a:cubicBezTo>
                <a:cubicBezTo>
                  <a:pt x="152756" y="1820122"/>
                  <a:pt x="167197" y="1775736"/>
                  <a:pt x="149294" y="1732919"/>
                </a:cubicBezTo>
                <a:cubicBezTo>
                  <a:pt x="132272" y="1683226"/>
                  <a:pt x="131129" y="1708347"/>
                  <a:pt x="121605" y="1663540"/>
                </a:cubicBezTo>
                <a:cubicBezTo>
                  <a:pt x="131383" y="1652207"/>
                  <a:pt x="129824" y="1627305"/>
                  <a:pt x="120731" y="1615777"/>
                </a:cubicBezTo>
                <a:cubicBezTo>
                  <a:pt x="113324" y="1591298"/>
                  <a:pt x="125561" y="1582061"/>
                  <a:pt x="101526" y="1563678"/>
                </a:cubicBezTo>
                <a:cubicBezTo>
                  <a:pt x="118336" y="1562186"/>
                  <a:pt x="95368" y="1514217"/>
                  <a:pt x="114606" y="1519474"/>
                </a:cubicBezTo>
                <a:cubicBezTo>
                  <a:pt x="124662" y="1497831"/>
                  <a:pt x="99126" y="1498809"/>
                  <a:pt x="107348" y="1477995"/>
                </a:cubicBezTo>
                <a:cubicBezTo>
                  <a:pt x="102372" y="1450946"/>
                  <a:pt x="98082" y="1395585"/>
                  <a:pt x="93433" y="1373769"/>
                </a:cubicBezTo>
                <a:lnTo>
                  <a:pt x="101740" y="1307086"/>
                </a:lnTo>
                <a:cubicBezTo>
                  <a:pt x="61518" y="1238798"/>
                  <a:pt x="128597" y="1302829"/>
                  <a:pt x="102928" y="1189033"/>
                </a:cubicBezTo>
                <a:cubicBezTo>
                  <a:pt x="96991" y="1183619"/>
                  <a:pt x="100433" y="1168361"/>
                  <a:pt x="107613" y="1168288"/>
                </a:cubicBezTo>
                <a:cubicBezTo>
                  <a:pt x="104521" y="1161401"/>
                  <a:pt x="88898" y="1146763"/>
                  <a:pt x="99895" y="1142577"/>
                </a:cubicBezTo>
                <a:cubicBezTo>
                  <a:pt x="98248" y="1123927"/>
                  <a:pt x="94639" y="1105753"/>
                  <a:pt x="89201" y="1088484"/>
                </a:cubicBezTo>
                <a:lnTo>
                  <a:pt x="77937" y="1016103"/>
                </a:lnTo>
                <a:cubicBezTo>
                  <a:pt x="78422" y="988163"/>
                  <a:pt x="78908" y="981994"/>
                  <a:pt x="79393" y="954054"/>
                </a:cubicBezTo>
                <a:cubicBezTo>
                  <a:pt x="74607" y="950500"/>
                  <a:pt x="84928" y="922140"/>
                  <a:pt x="90309" y="921368"/>
                </a:cubicBezTo>
                <a:cubicBezTo>
                  <a:pt x="87566" y="916400"/>
                  <a:pt x="66268" y="901306"/>
                  <a:pt x="74258" y="896999"/>
                </a:cubicBezTo>
                <a:cubicBezTo>
                  <a:pt x="69492" y="868759"/>
                  <a:pt x="58957" y="842759"/>
                  <a:pt x="43666" y="821517"/>
                </a:cubicBezTo>
                <a:cubicBezTo>
                  <a:pt x="35059" y="797243"/>
                  <a:pt x="27646" y="764612"/>
                  <a:pt x="22616" y="751353"/>
                </a:cubicBezTo>
                <a:cubicBezTo>
                  <a:pt x="22469" y="741312"/>
                  <a:pt x="22321" y="731271"/>
                  <a:pt x="22174" y="721230"/>
                </a:cubicBezTo>
                <a:lnTo>
                  <a:pt x="7845" y="681659"/>
                </a:lnTo>
                <a:cubicBezTo>
                  <a:pt x="-21513" y="678654"/>
                  <a:pt x="41748" y="630810"/>
                  <a:pt x="31306" y="619315"/>
                </a:cubicBezTo>
                <a:cubicBezTo>
                  <a:pt x="37997" y="611016"/>
                  <a:pt x="17724" y="592108"/>
                  <a:pt x="15184" y="585934"/>
                </a:cubicBezTo>
                <a:cubicBezTo>
                  <a:pt x="14724" y="571597"/>
                  <a:pt x="22718" y="553285"/>
                  <a:pt x="22258" y="538948"/>
                </a:cubicBezTo>
                <a:cubicBezTo>
                  <a:pt x="22152" y="531703"/>
                  <a:pt x="26272" y="532408"/>
                  <a:pt x="26166" y="525163"/>
                </a:cubicBezTo>
                <a:cubicBezTo>
                  <a:pt x="28507" y="511668"/>
                  <a:pt x="56166" y="464433"/>
                  <a:pt x="52290" y="446567"/>
                </a:cubicBezTo>
                <a:cubicBezTo>
                  <a:pt x="47300" y="425186"/>
                  <a:pt x="52062" y="408582"/>
                  <a:pt x="51538" y="393828"/>
                </a:cubicBezTo>
                <a:cubicBezTo>
                  <a:pt x="51481" y="380264"/>
                  <a:pt x="51425" y="366701"/>
                  <a:pt x="51368" y="353137"/>
                </a:cubicBezTo>
                <a:cubicBezTo>
                  <a:pt x="50053" y="345863"/>
                  <a:pt x="61696" y="333814"/>
                  <a:pt x="55970" y="321428"/>
                </a:cubicBezTo>
                <a:cubicBezTo>
                  <a:pt x="56334" y="306209"/>
                  <a:pt x="56697" y="290990"/>
                  <a:pt x="57061" y="275771"/>
                </a:cubicBezTo>
                <a:cubicBezTo>
                  <a:pt x="46146" y="254441"/>
                  <a:pt x="87623" y="243671"/>
                  <a:pt x="74088" y="212860"/>
                </a:cubicBezTo>
                <a:cubicBezTo>
                  <a:pt x="92367" y="188146"/>
                  <a:pt x="68261" y="179672"/>
                  <a:pt x="65798" y="144983"/>
                </a:cubicBezTo>
                <a:cubicBezTo>
                  <a:pt x="52661" y="119338"/>
                  <a:pt x="79134" y="90517"/>
                  <a:pt x="78082" y="55288"/>
                </a:cubicBezTo>
                <a:lnTo>
                  <a:pt x="37636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rebuchet MS"/>
              <a:buNone/>
            </a:pP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401" name="Google Shape;1401;p54" descr="RV College Of Engineering Mission Statement, Employees and Hiring | LinkedI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0" y="83428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54"/>
          <p:cNvSpPr txBox="1"/>
          <p:nvPr/>
        </p:nvSpPr>
        <p:spPr>
          <a:xfrm>
            <a:off x="9953297" y="226380"/>
            <a:ext cx="24489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03" name="Google Shape;1403;p5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04" name="Google Shape;1404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54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D6EE"/>
        </a:solidFill>
        <a:effectLst/>
      </p:bgPr>
    </p:bg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5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rebuchet MS"/>
              <a:buNone/>
            </a:pP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10" name="Google Shape;1410;p55"/>
          <p:cNvSpPr txBox="1">
            <a:spLocks noGrp="1"/>
          </p:cNvSpPr>
          <p:nvPr>
            <p:ph type="body" idx="1"/>
          </p:nvPr>
        </p:nvSpPr>
        <p:spPr>
          <a:xfrm>
            <a:off x="1006405" y="722070"/>
            <a:ext cx="9514279" cy="5413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61  Flipped classroom sessions.-</a:t>
            </a:r>
            <a:r>
              <a:rPr lang="en-IN" sz="2000" b="0" i="0">
                <a:highlight>
                  <a:srgbClr val="FF00FF"/>
                </a:highlight>
                <a:latin typeface="Calibri"/>
                <a:ea typeface="Calibri"/>
                <a:cs typeface="Calibri"/>
                <a:sym typeface="Calibri"/>
              </a:rPr>
              <a:t>remix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62  Student teacher fun activities to increase bonding.-</a:t>
            </a:r>
            <a:r>
              <a:rPr lang="en-IN" sz="2000"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me too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63  Not 9-5 but less rigid timetable timings.- </a:t>
            </a:r>
            <a:r>
              <a:rPr lang="en-IN" sz="2000" b="0" i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simplify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64  Online ethnic day and 8th mile to generate interest in college.-</a:t>
            </a:r>
            <a:r>
              <a:rPr lang="en-IN" sz="2000" b="0" i="0">
                <a:highlight>
                  <a:srgbClr val="00FFFF"/>
                </a:highlight>
                <a:latin typeface="Calibri"/>
                <a:ea typeface="Calibri"/>
                <a:cs typeface="Calibri"/>
                <a:sym typeface="Calibri"/>
              </a:rPr>
              <a:t>Almost Impossible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65  Mail content to students who have poor network.-</a:t>
            </a:r>
            <a:r>
              <a:rPr lang="en-IN" sz="2000" b="0" i="0">
                <a:highlight>
                  <a:srgbClr val="00FFFF"/>
                </a:highlight>
                <a:latin typeface="Calibri"/>
                <a:ea typeface="Calibri"/>
                <a:cs typeface="Calibri"/>
                <a:sym typeface="Calibri"/>
              </a:rPr>
              <a:t>Almost Impossible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66  Basing attendance on response during class.-</a:t>
            </a:r>
            <a:r>
              <a:rPr lang="en-IN" sz="2000" b="0" i="0"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me too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67  Not relying on entire MOOC courses for self study component and having more projects.-</a:t>
            </a:r>
            <a:r>
              <a:rPr lang="en-IN" sz="2000" b="0" i="0">
                <a:highlight>
                  <a:srgbClr val="FF00FF"/>
                </a:highlight>
                <a:latin typeface="Calibri"/>
                <a:ea typeface="Calibri"/>
                <a:cs typeface="Calibri"/>
                <a:sym typeface="Calibri"/>
              </a:rPr>
              <a:t>remix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68  Follow semester calendar and intimate students regarding tests well in advance instead of 2-3 days prior.-</a:t>
            </a:r>
            <a:r>
              <a:rPr lang="en-IN" sz="2000" b="0" i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simplify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69  Have a better platform that has good performance than quiklrn so students don't have to worry about autosubmission or uploading answer scripts problem</a:t>
            </a:r>
            <a:r>
              <a:rPr lang="en-IN" sz="2000" b="0" i="0">
                <a:highlight>
                  <a:srgbClr val="FF0000"/>
                </a:highlight>
                <a:latin typeface="Calibri"/>
                <a:ea typeface="Calibri"/>
                <a:cs typeface="Calibri"/>
                <a:sym typeface="Calibri"/>
              </a:rPr>
              <a:t>.-virtualize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70  If a teacher is absent, try to avoid double class of same subject as a substitute.-</a:t>
            </a:r>
            <a:r>
              <a:rPr lang="en-IN" sz="2000" b="0" i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simplify</a:t>
            </a:r>
            <a:br>
              <a:rPr lang="en-IN" sz="200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71  More elective courses to change course of focus.- </a:t>
            </a:r>
            <a:r>
              <a:rPr lang="en-IN" sz="2000" b="0" i="0"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me too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72  Interactive simulation labs.-</a:t>
            </a:r>
            <a:r>
              <a:rPr lang="en-IN" sz="2000">
                <a:highlight>
                  <a:srgbClr val="FF0000"/>
                </a:highlight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lang="en-IN" sz="2000" b="0" i="0">
                <a:highlight>
                  <a:srgbClr val="FF0000"/>
                </a:highlight>
                <a:latin typeface="Calibri"/>
                <a:ea typeface="Calibri"/>
                <a:cs typeface="Calibri"/>
                <a:sym typeface="Calibri"/>
              </a:rPr>
              <a:t>irtualize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73  Fundraiser for blackboards in all teacher’s homes</a:t>
            </a:r>
            <a:r>
              <a:rPr lang="en-IN" sz="2000" b="0" i="0">
                <a:highlight>
                  <a:srgbClr val="00FFFF"/>
                </a:highlight>
                <a:latin typeface="Calibri"/>
                <a:ea typeface="Calibri"/>
                <a:cs typeface="Calibri"/>
                <a:sym typeface="Calibri"/>
              </a:rPr>
              <a:t>.-Almost Impossible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74 </a:t>
            </a:r>
            <a:r>
              <a:rPr lang="en-IN" sz="2000">
                <a:latin typeface="Calibri"/>
                <a:ea typeface="Calibri"/>
                <a:cs typeface="Calibri"/>
                <a:sym typeface="Calibri"/>
              </a:rPr>
              <a:t> Alarm system on class duration completion to avoid spilling of classes into break time </a:t>
            </a: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IN" sz="2000" b="0" i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Simplify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75  Instead of writing in data sheets, allowing students to execute lab programs immediately</a:t>
            </a:r>
            <a:r>
              <a:rPr lang="en-IN" sz="1600" b="0" i="0">
                <a:latin typeface="Arial"/>
                <a:ea typeface="Arial"/>
                <a:cs typeface="Arial"/>
                <a:sym typeface="Arial"/>
              </a:rPr>
              <a:t>.-</a:t>
            </a:r>
            <a:r>
              <a:rPr lang="en-IN" sz="200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IN" sz="2000" b="0" i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implify</a:t>
            </a:r>
            <a:endParaRPr sz="2000"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1" name="Google Shape;1411;p55"/>
          <p:cNvSpPr/>
          <p:nvPr/>
        </p:nvSpPr>
        <p:spPr>
          <a:xfrm rot="10800000" flipH="1">
            <a:off x="10822456" y="-2"/>
            <a:ext cx="1368219" cy="6858000"/>
          </a:xfrm>
          <a:custGeom>
            <a:avLst/>
            <a:gdLst/>
            <a:ahLst/>
            <a:cxnLst/>
            <a:rect l="l" t="t" r="r" b="b"/>
            <a:pathLst>
              <a:path w="1364418" h="6858000" extrusionOk="0">
                <a:moveTo>
                  <a:pt x="37636" y="0"/>
                </a:moveTo>
                <a:lnTo>
                  <a:pt x="1364418" y="0"/>
                </a:lnTo>
                <a:lnTo>
                  <a:pt x="1364418" y="6858000"/>
                </a:lnTo>
                <a:lnTo>
                  <a:pt x="245974" y="6857735"/>
                </a:lnTo>
                <a:cubicBezTo>
                  <a:pt x="246649" y="6829312"/>
                  <a:pt x="258792" y="6817314"/>
                  <a:pt x="281996" y="6792972"/>
                </a:cubicBezTo>
                <a:cubicBezTo>
                  <a:pt x="288036" y="6763449"/>
                  <a:pt x="261498" y="6738121"/>
                  <a:pt x="264484" y="6716710"/>
                </a:cubicBezTo>
                <a:cubicBezTo>
                  <a:pt x="264597" y="6714739"/>
                  <a:pt x="280538" y="6641844"/>
                  <a:pt x="280651" y="6639873"/>
                </a:cubicBezTo>
                <a:cubicBezTo>
                  <a:pt x="296114" y="6596543"/>
                  <a:pt x="335196" y="6519339"/>
                  <a:pt x="339152" y="6471804"/>
                </a:cubicBezTo>
                <a:lnTo>
                  <a:pt x="334570" y="6389835"/>
                </a:lnTo>
                <a:cubicBezTo>
                  <a:pt x="334613" y="6357588"/>
                  <a:pt x="338883" y="6333072"/>
                  <a:pt x="317792" y="6324679"/>
                </a:cubicBezTo>
                <a:cubicBezTo>
                  <a:pt x="308402" y="6306381"/>
                  <a:pt x="279168" y="6293695"/>
                  <a:pt x="278227" y="6280046"/>
                </a:cubicBezTo>
                <a:cubicBezTo>
                  <a:pt x="281050" y="6269969"/>
                  <a:pt x="290039" y="6265765"/>
                  <a:pt x="288000" y="6252834"/>
                </a:cubicBezTo>
                <a:lnTo>
                  <a:pt x="265992" y="6202459"/>
                </a:lnTo>
                <a:cubicBezTo>
                  <a:pt x="264772" y="6196814"/>
                  <a:pt x="268092" y="6158095"/>
                  <a:pt x="264790" y="6153037"/>
                </a:cubicBezTo>
                <a:cubicBezTo>
                  <a:pt x="302335" y="6114354"/>
                  <a:pt x="260378" y="6128837"/>
                  <a:pt x="280205" y="6078132"/>
                </a:cubicBezTo>
                <a:cubicBezTo>
                  <a:pt x="283657" y="6049622"/>
                  <a:pt x="275724" y="6059673"/>
                  <a:pt x="267592" y="6028119"/>
                </a:cubicBezTo>
                <a:cubicBezTo>
                  <a:pt x="277113" y="5988572"/>
                  <a:pt x="234727" y="5976018"/>
                  <a:pt x="252821" y="5926735"/>
                </a:cubicBezTo>
                <a:cubicBezTo>
                  <a:pt x="290324" y="5823532"/>
                  <a:pt x="288016" y="5757776"/>
                  <a:pt x="302333" y="5712857"/>
                </a:cubicBezTo>
                <a:cubicBezTo>
                  <a:pt x="310258" y="5688518"/>
                  <a:pt x="328236" y="5675288"/>
                  <a:pt x="332131" y="5660491"/>
                </a:cubicBezTo>
                <a:cubicBezTo>
                  <a:pt x="345782" y="5622696"/>
                  <a:pt x="344964" y="5595787"/>
                  <a:pt x="341254" y="5563435"/>
                </a:cubicBezTo>
                <a:cubicBezTo>
                  <a:pt x="335745" y="5537661"/>
                  <a:pt x="359171" y="5479228"/>
                  <a:pt x="368130" y="5437125"/>
                </a:cubicBezTo>
                <a:cubicBezTo>
                  <a:pt x="379868" y="5399640"/>
                  <a:pt x="373836" y="5420657"/>
                  <a:pt x="381698" y="5396260"/>
                </a:cubicBezTo>
                <a:cubicBezTo>
                  <a:pt x="395995" y="5391935"/>
                  <a:pt x="389433" y="5350429"/>
                  <a:pt x="397679" y="5330009"/>
                </a:cubicBezTo>
                <a:cubicBezTo>
                  <a:pt x="405925" y="5309589"/>
                  <a:pt x="420210" y="5291626"/>
                  <a:pt x="431172" y="5273739"/>
                </a:cubicBezTo>
                <a:cubicBezTo>
                  <a:pt x="426568" y="5263245"/>
                  <a:pt x="432286" y="5253790"/>
                  <a:pt x="440771" y="5241779"/>
                </a:cubicBezTo>
                <a:lnTo>
                  <a:pt x="451997" y="5225268"/>
                </a:lnTo>
                <a:lnTo>
                  <a:pt x="453017" y="5217684"/>
                </a:lnTo>
                <a:cubicBezTo>
                  <a:pt x="455252" y="5208685"/>
                  <a:pt x="458044" y="5200600"/>
                  <a:pt x="460358" y="5193377"/>
                </a:cubicBezTo>
                <a:lnTo>
                  <a:pt x="463661" y="5179288"/>
                </a:lnTo>
                <a:lnTo>
                  <a:pt x="464645" y="5173621"/>
                </a:lnTo>
                <a:lnTo>
                  <a:pt x="460279" y="5159961"/>
                </a:lnTo>
                <a:lnTo>
                  <a:pt x="466956" y="5144295"/>
                </a:lnTo>
                <a:lnTo>
                  <a:pt x="463889" y="5125185"/>
                </a:lnTo>
                <a:cubicBezTo>
                  <a:pt x="466252" y="5124475"/>
                  <a:pt x="468554" y="5123363"/>
                  <a:pt x="470719" y="5121884"/>
                </a:cubicBezTo>
                <a:lnTo>
                  <a:pt x="477755" y="5067850"/>
                </a:lnTo>
                <a:lnTo>
                  <a:pt x="480486" y="5060861"/>
                </a:lnTo>
                <a:lnTo>
                  <a:pt x="477190" y="5034192"/>
                </a:lnTo>
                <a:cubicBezTo>
                  <a:pt x="476699" y="5019824"/>
                  <a:pt x="477403" y="5006180"/>
                  <a:pt x="478744" y="4993030"/>
                </a:cubicBezTo>
                <a:lnTo>
                  <a:pt x="485653" y="4946844"/>
                </a:lnTo>
                <a:lnTo>
                  <a:pt x="481509" y="4932692"/>
                </a:lnTo>
                <a:cubicBezTo>
                  <a:pt x="481214" y="4911802"/>
                  <a:pt x="495319" y="4880686"/>
                  <a:pt x="496912" y="4858827"/>
                </a:cubicBezTo>
                <a:lnTo>
                  <a:pt x="502815" y="4821170"/>
                </a:lnTo>
                <a:lnTo>
                  <a:pt x="507548" y="4780965"/>
                </a:lnTo>
                <a:lnTo>
                  <a:pt x="508841" y="4750867"/>
                </a:lnTo>
                <a:lnTo>
                  <a:pt x="506648" y="4690749"/>
                </a:lnTo>
                <a:cubicBezTo>
                  <a:pt x="512729" y="4654213"/>
                  <a:pt x="491337" y="4623546"/>
                  <a:pt x="502128" y="4584173"/>
                </a:cubicBezTo>
                <a:cubicBezTo>
                  <a:pt x="488693" y="4519562"/>
                  <a:pt x="492047" y="4501522"/>
                  <a:pt x="497211" y="4444346"/>
                </a:cubicBezTo>
                <a:cubicBezTo>
                  <a:pt x="511033" y="4454946"/>
                  <a:pt x="497584" y="4394050"/>
                  <a:pt x="493776" y="4375228"/>
                </a:cubicBezTo>
                <a:cubicBezTo>
                  <a:pt x="491426" y="4334791"/>
                  <a:pt x="480594" y="4270639"/>
                  <a:pt x="474429" y="4214165"/>
                </a:cubicBezTo>
                <a:cubicBezTo>
                  <a:pt x="465297" y="4170832"/>
                  <a:pt x="480280" y="4120324"/>
                  <a:pt x="478502" y="4090296"/>
                </a:cubicBezTo>
                <a:lnTo>
                  <a:pt x="463758" y="4033999"/>
                </a:lnTo>
                <a:lnTo>
                  <a:pt x="464907" y="4031933"/>
                </a:lnTo>
                <a:cubicBezTo>
                  <a:pt x="467040" y="4022997"/>
                  <a:pt x="465967" y="4017669"/>
                  <a:pt x="463483" y="4013953"/>
                </a:cubicBezTo>
                <a:lnTo>
                  <a:pt x="449778" y="3974753"/>
                </a:lnTo>
                <a:lnTo>
                  <a:pt x="451376" y="3969950"/>
                </a:lnTo>
                <a:lnTo>
                  <a:pt x="444798" y="3933779"/>
                </a:lnTo>
                <a:lnTo>
                  <a:pt x="446129" y="3933093"/>
                </a:lnTo>
                <a:cubicBezTo>
                  <a:pt x="448961" y="3930731"/>
                  <a:pt x="450769" y="3927433"/>
                  <a:pt x="450483" y="3922082"/>
                </a:cubicBezTo>
                <a:cubicBezTo>
                  <a:pt x="471740" y="3927556"/>
                  <a:pt x="458283" y="3917724"/>
                  <a:pt x="455561" y="3901461"/>
                </a:cubicBezTo>
                <a:cubicBezTo>
                  <a:pt x="460173" y="3883426"/>
                  <a:pt x="474485" y="3829756"/>
                  <a:pt x="478155" y="3813873"/>
                </a:cubicBezTo>
                <a:cubicBezTo>
                  <a:pt x="477963" y="3811302"/>
                  <a:pt x="477772" y="3808732"/>
                  <a:pt x="477580" y="3806161"/>
                </a:cubicBezTo>
                <a:lnTo>
                  <a:pt x="477887" y="3805957"/>
                </a:lnTo>
                <a:cubicBezTo>
                  <a:pt x="478443" y="3804175"/>
                  <a:pt x="478509" y="3801600"/>
                  <a:pt x="477914" y="3797724"/>
                </a:cubicBezTo>
                <a:lnTo>
                  <a:pt x="476529" y="3792098"/>
                </a:lnTo>
                <a:lnTo>
                  <a:pt x="475413" y="3777135"/>
                </a:lnTo>
                <a:lnTo>
                  <a:pt x="477146" y="3771656"/>
                </a:lnTo>
                <a:lnTo>
                  <a:pt x="480889" y="3769007"/>
                </a:lnTo>
                <a:lnTo>
                  <a:pt x="480355" y="3767709"/>
                </a:lnTo>
                <a:cubicBezTo>
                  <a:pt x="472854" y="3758603"/>
                  <a:pt x="462858" y="3757457"/>
                  <a:pt x="489051" y="3738082"/>
                </a:cubicBezTo>
                <a:cubicBezTo>
                  <a:pt x="476420" y="3716230"/>
                  <a:pt x="492614" y="3707883"/>
                  <a:pt x="496397" y="3673397"/>
                </a:cubicBezTo>
                <a:cubicBezTo>
                  <a:pt x="485059" y="3661788"/>
                  <a:pt x="488117" y="3649813"/>
                  <a:pt x="495693" y="3637109"/>
                </a:cubicBezTo>
                <a:cubicBezTo>
                  <a:pt x="488827" y="3605834"/>
                  <a:pt x="498565" y="3573837"/>
                  <a:pt x="499136" y="3536883"/>
                </a:cubicBezTo>
                <a:cubicBezTo>
                  <a:pt x="483096" y="3500539"/>
                  <a:pt x="506170" y="3475121"/>
                  <a:pt x="506674" y="3435652"/>
                </a:cubicBezTo>
                <a:cubicBezTo>
                  <a:pt x="508209" y="3397466"/>
                  <a:pt x="505139" y="3338624"/>
                  <a:pt x="508345" y="3307769"/>
                </a:cubicBezTo>
                <a:cubicBezTo>
                  <a:pt x="522826" y="3292381"/>
                  <a:pt x="493343" y="3256540"/>
                  <a:pt x="525908" y="3250522"/>
                </a:cubicBezTo>
                <a:cubicBezTo>
                  <a:pt x="519705" y="3235893"/>
                  <a:pt x="504475" y="3230937"/>
                  <a:pt x="526333" y="3229163"/>
                </a:cubicBezTo>
                <a:cubicBezTo>
                  <a:pt x="524884" y="3224149"/>
                  <a:pt x="525919" y="3220404"/>
                  <a:pt x="528156" y="3217217"/>
                </a:cubicBezTo>
                <a:lnTo>
                  <a:pt x="514991" y="3183755"/>
                </a:lnTo>
                <a:lnTo>
                  <a:pt x="515492" y="3178642"/>
                </a:lnTo>
                <a:lnTo>
                  <a:pt x="503092" y="3158586"/>
                </a:lnTo>
                <a:lnTo>
                  <a:pt x="488277" y="3129034"/>
                </a:lnTo>
                <a:lnTo>
                  <a:pt x="488942" y="3126682"/>
                </a:lnTo>
                <a:lnTo>
                  <a:pt x="479810" y="3114519"/>
                </a:lnTo>
                <a:cubicBezTo>
                  <a:pt x="476044" y="3110886"/>
                  <a:pt x="471657" y="3108020"/>
                  <a:pt x="466419" y="3106272"/>
                </a:cubicBezTo>
                <a:cubicBezTo>
                  <a:pt x="479357" y="3049949"/>
                  <a:pt x="446991" y="3011906"/>
                  <a:pt x="439149" y="2958185"/>
                </a:cubicBezTo>
                <a:cubicBezTo>
                  <a:pt x="423473" y="2895670"/>
                  <a:pt x="402616" y="2832884"/>
                  <a:pt x="381763" y="2762989"/>
                </a:cubicBezTo>
                <a:cubicBezTo>
                  <a:pt x="340504" y="2718141"/>
                  <a:pt x="357875" y="2611979"/>
                  <a:pt x="330681" y="2554718"/>
                </a:cubicBezTo>
                <a:cubicBezTo>
                  <a:pt x="354561" y="2510384"/>
                  <a:pt x="312857" y="2522616"/>
                  <a:pt x="310775" y="2485734"/>
                </a:cubicBezTo>
                <a:cubicBezTo>
                  <a:pt x="283880" y="2505125"/>
                  <a:pt x="334754" y="2437857"/>
                  <a:pt x="301498" y="2447068"/>
                </a:cubicBezTo>
                <a:cubicBezTo>
                  <a:pt x="302171" y="2440064"/>
                  <a:pt x="286502" y="2432988"/>
                  <a:pt x="288459" y="2425819"/>
                </a:cubicBezTo>
                <a:lnTo>
                  <a:pt x="294458" y="2402874"/>
                </a:lnTo>
                <a:lnTo>
                  <a:pt x="297070" y="2381443"/>
                </a:lnTo>
                <a:cubicBezTo>
                  <a:pt x="291389" y="2355877"/>
                  <a:pt x="281925" y="2295004"/>
                  <a:pt x="273399" y="2261920"/>
                </a:cubicBezTo>
                <a:cubicBezTo>
                  <a:pt x="264489" y="2250852"/>
                  <a:pt x="256407" y="2208397"/>
                  <a:pt x="263286" y="2195378"/>
                </a:cubicBezTo>
                <a:cubicBezTo>
                  <a:pt x="262597" y="2185499"/>
                  <a:pt x="238753" y="2164596"/>
                  <a:pt x="247503" y="2155135"/>
                </a:cubicBezTo>
                <a:cubicBezTo>
                  <a:pt x="257474" y="2141929"/>
                  <a:pt x="229406" y="2121310"/>
                  <a:pt x="244961" y="2118008"/>
                </a:cubicBezTo>
                <a:cubicBezTo>
                  <a:pt x="225493" y="2103116"/>
                  <a:pt x="245373" y="2072196"/>
                  <a:pt x="245954" y="2050531"/>
                </a:cubicBezTo>
                <a:cubicBezTo>
                  <a:pt x="228015" y="2040209"/>
                  <a:pt x="246924" y="2004931"/>
                  <a:pt x="237760" y="1963269"/>
                </a:cubicBezTo>
                <a:cubicBezTo>
                  <a:pt x="217314" y="1952304"/>
                  <a:pt x="249162" y="1930958"/>
                  <a:pt x="218938" y="1906352"/>
                </a:cubicBezTo>
                <a:cubicBezTo>
                  <a:pt x="211894" y="1889396"/>
                  <a:pt x="204207" y="1891128"/>
                  <a:pt x="195495" y="1861531"/>
                </a:cubicBezTo>
                <a:cubicBezTo>
                  <a:pt x="152756" y="1820122"/>
                  <a:pt x="167197" y="1775736"/>
                  <a:pt x="149294" y="1732919"/>
                </a:cubicBezTo>
                <a:cubicBezTo>
                  <a:pt x="132272" y="1683226"/>
                  <a:pt x="131129" y="1708347"/>
                  <a:pt x="121605" y="1663540"/>
                </a:cubicBezTo>
                <a:cubicBezTo>
                  <a:pt x="131383" y="1652207"/>
                  <a:pt x="129824" y="1627305"/>
                  <a:pt x="120731" y="1615777"/>
                </a:cubicBezTo>
                <a:cubicBezTo>
                  <a:pt x="113324" y="1591298"/>
                  <a:pt x="125561" y="1582061"/>
                  <a:pt x="101526" y="1563678"/>
                </a:cubicBezTo>
                <a:cubicBezTo>
                  <a:pt x="118336" y="1562186"/>
                  <a:pt x="95368" y="1514217"/>
                  <a:pt x="114606" y="1519474"/>
                </a:cubicBezTo>
                <a:cubicBezTo>
                  <a:pt x="124662" y="1497831"/>
                  <a:pt x="99126" y="1498809"/>
                  <a:pt x="107348" y="1477995"/>
                </a:cubicBezTo>
                <a:cubicBezTo>
                  <a:pt x="102372" y="1450946"/>
                  <a:pt x="98082" y="1395585"/>
                  <a:pt x="93433" y="1373769"/>
                </a:cubicBezTo>
                <a:lnTo>
                  <a:pt x="101740" y="1307086"/>
                </a:lnTo>
                <a:cubicBezTo>
                  <a:pt x="61518" y="1238798"/>
                  <a:pt x="128597" y="1302829"/>
                  <a:pt x="102928" y="1189033"/>
                </a:cubicBezTo>
                <a:cubicBezTo>
                  <a:pt x="96991" y="1183619"/>
                  <a:pt x="100433" y="1168361"/>
                  <a:pt x="107613" y="1168288"/>
                </a:cubicBezTo>
                <a:cubicBezTo>
                  <a:pt x="104521" y="1161401"/>
                  <a:pt x="88898" y="1146763"/>
                  <a:pt x="99895" y="1142577"/>
                </a:cubicBezTo>
                <a:cubicBezTo>
                  <a:pt x="98248" y="1123927"/>
                  <a:pt x="94639" y="1105753"/>
                  <a:pt x="89201" y="1088484"/>
                </a:cubicBezTo>
                <a:lnTo>
                  <a:pt x="77937" y="1016103"/>
                </a:lnTo>
                <a:cubicBezTo>
                  <a:pt x="78422" y="988163"/>
                  <a:pt x="78908" y="981994"/>
                  <a:pt x="79393" y="954054"/>
                </a:cubicBezTo>
                <a:cubicBezTo>
                  <a:pt x="74607" y="950500"/>
                  <a:pt x="84928" y="922140"/>
                  <a:pt x="90309" y="921368"/>
                </a:cubicBezTo>
                <a:cubicBezTo>
                  <a:pt x="87566" y="916400"/>
                  <a:pt x="66268" y="901306"/>
                  <a:pt x="74258" y="896999"/>
                </a:cubicBezTo>
                <a:cubicBezTo>
                  <a:pt x="69492" y="868759"/>
                  <a:pt x="58957" y="842759"/>
                  <a:pt x="43666" y="821517"/>
                </a:cubicBezTo>
                <a:cubicBezTo>
                  <a:pt x="35059" y="797243"/>
                  <a:pt x="27646" y="764612"/>
                  <a:pt x="22616" y="751353"/>
                </a:cubicBezTo>
                <a:cubicBezTo>
                  <a:pt x="22469" y="741312"/>
                  <a:pt x="22321" y="731271"/>
                  <a:pt x="22174" y="721230"/>
                </a:cubicBezTo>
                <a:lnTo>
                  <a:pt x="7845" y="681659"/>
                </a:lnTo>
                <a:cubicBezTo>
                  <a:pt x="-21513" y="678654"/>
                  <a:pt x="41748" y="630810"/>
                  <a:pt x="31306" y="619315"/>
                </a:cubicBezTo>
                <a:cubicBezTo>
                  <a:pt x="37997" y="611016"/>
                  <a:pt x="17724" y="592108"/>
                  <a:pt x="15184" y="585934"/>
                </a:cubicBezTo>
                <a:cubicBezTo>
                  <a:pt x="14724" y="571597"/>
                  <a:pt x="22718" y="553285"/>
                  <a:pt x="22258" y="538948"/>
                </a:cubicBezTo>
                <a:cubicBezTo>
                  <a:pt x="22152" y="531703"/>
                  <a:pt x="26272" y="532408"/>
                  <a:pt x="26166" y="525163"/>
                </a:cubicBezTo>
                <a:cubicBezTo>
                  <a:pt x="28507" y="511668"/>
                  <a:pt x="56166" y="464433"/>
                  <a:pt x="52290" y="446567"/>
                </a:cubicBezTo>
                <a:cubicBezTo>
                  <a:pt x="47300" y="425186"/>
                  <a:pt x="52062" y="408582"/>
                  <a:pt x="51538" y="393828"/>
                </a:cubicBezTo>
                <a:cubicBezTo>
                  <a:pt x="51481" y="380264"/>
                  <a:pt x="51425" y="366701"/>
                  <a:pt x="51368" y="353137"/>
                </a:cubicBezTo>
                <a:cubicBezTo>
                  <a:pt x="50053" y="345863"/>
                  <a:pt x="61696" y="333814"/>
                  <a:pt x="55970" y="321428"/>
                </a:cubicBezTo>
                <a:cubicBezTo>
                  <a:pt x="56334" y="306209"/>
                  <a:pt x="56697" y="290990"/>
                  <a:pt x="57061" y="275771"/>
                </a:cubicBezTo>
                <a:cubicBezTo>
                  <a:pt x="46146" y="254441"/>
                  <a:pt x="87623" y="243671"/>
                  <a:pt x="74088" y="212860"/>
                </a:cubicBezTo>
                <a:cubicBezTo>
                  <a:pt x="92367" y="188146"/>
                  <a:pt x="68261" y="179672"/>
                  <a:pt x="65798" y="144983"/>
                </a:cubicBezTo>
                <a:cubicBezTo>
                  <a:pt x="52661" y="119338"/>
                  <a:pt x="79134" y="90517"/>
                  <a:pt x="78082" y="55288"/>
                </a:cubicBezTo>
                <a:lnTo>
                  <a:pt x="37636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rebuchet MS"/>
              <a:buNone/>
            </a:pP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412" name="Google Shape;1412;p55" descr="RV College Of Engineering Mission Statement, Employees and Hiring | LinkedI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0" y="83428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3" name="Google Shape;1413;p55"/>
          <p:cNvSpPr txBox="1"/>
          <p:nvPr/>
        </p:nvSpPr>
        <p:spPr>
          <a:xfrm>
            <a:off x="9953297" y="226380"/>
            <a:ext cx="24489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14" name="Google Shape;1414;p55"/>
          <p:cNvSpPr/>
          <p:nvPr/>
        </p:nvSpPr>
        <p:spPr>
          <a:xfrm>
            <a:off x="-1325" y="-3433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15" name="Google Shape;1415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8DB2"/>
        </a:solidFill>
        <a:effectLst/>
      </p:bgPr>
    </p:bg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D8D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rebuchet MS"/>
              <a:buNone/>
            </a:pP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21" name="Google Shape;1421;p56"/>
          <p:cNvSpPr txBox="1">
            <a:spLocks noGrp="1"/>
          </p:cNvSpPr>
          <p:nvPr>
            <p:ph type="body" idx="1"/>
          </p:nvPr>
        </p:nvSpPr>
        <p:spPr>
          <a:xfrm>
            <a:off x="1137035" y="1637906"/>
            <a:ext cx="8548386" cy="4076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76  Ensure that regular breaks are actually given, and not taken up by other activities.-</a:t>
            </a:r>
            <a:r>
              <a:rPr lang="en-IN" sz="200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IN" sz="2000" b="0" i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implify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77  Mental heath holidays.-</a:t>
            </a:r>
            <a:r>
              <a:rPr lang="en-IN" sz="2000" b="0" i="0">
                <a:highlight>
                  <a:srgbClr val="00FFFF"/>
                </a:highlight>
                <a:latin typeface="Calibri"/>
                <a:ea typeface="Calibri"/>
                <a:cs typeface="Calibri"/>
                <a:sym typeface="Calibri"/>
              </a:rPr>
              <a:t>Almost impossible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78  In-class Competitions to encourage active learning.-</a:t>
            </a:r>
            <a:r>
              <a:rPr lang="en-IN" sz="2000" b="0" i="0"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Me too	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79  Familiarization of online environment.-</a:t>
            </a:r>
            <a:r>
              <a:rPr lang="en-IN" sz="2000" b="0" i="0">
                <a:highlight>
                  <a:srgbClr val="FF0000"/>
                </a:highlight>
                <a:latin typeface="Calibri"/>
                <a:ea typeface="Calibri"/>
                <a:cs typeface="Calibri"/>
                <a:sym typeface="Calibri"/>
              </a:rPr>
              <a:t>Virtualize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80  Testing should allow 1-2 quick notes because not everything needs to be mugged up in real life too.-</a:t>
            </a:r>
            <a:r>
              <a:rPr lang="en-IN" sz="2000" b="0" i="0"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Me too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81  Remove redundant work like record writing or hand-written notes so students have more time to study.-</a:t>
            </a:r>
            <a:r>
              <a:rPr lang="en-IN" sz="2000" b="0" i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Simplify</a:t>
            </a:r>
            <a:br>
              <a:rPr lang="en-IN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b="0" i="0">
                <a:latin typeface="Calibri"/>
                <a:ea typeface="Calibri"/>
                <a:cs typeface="Calibri"/>
                <a:sym typeface="Calibri"/>
              </a:rPr>
              <a:t>82  Affect recognition.-</a:t>
            </a:r>
            <a:r>
              <a:rPr lang="en-IN" sz="2000" b="0" i="0">
                <a:highlight>
                  <a:srgbClr val="FF0000"/>
                </a:highlight>
                <a:latin typeface="Calibri"/>
                <a:ea typeface="Calibri"/>
                <a:cs typeface="Calibri"/>
                <a:sym typeface="Calibri"/>
              </a:rPr>
              <a:t>Virtualize</a:t>
            </a:r>
            <a:endParaRPr sz="2000"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2" name="Google Shape;1422;p56"/>
          <p:cNvSpPr/>
          <p:nvPr/>
        </p:nvSpPr>
        <p:spPr>
          <a:xfrm rot="10800000" flipH="1">
            <a:off x="10822456" y="-2"/>
            <a:ext cx="1368219" cy="6858000"/>
          </a:xfrm>
          <a:custGeom>
            <a:avLst/>
            <a:gdLst/>
            <a:ahLst/>
            <a:cxnLst/>
            <a:rect l="l" t="t" r="r" b="b"/>
            <a:pathLst>
              <a:path w="1364418" h="6858000" extrusionOk="0">
                <a:moveTo>
                  <a:pt x="37636" y="0"/>
                </a:moveTo>
                <a:lnTo>
                  <a:pt x="1364418" y="0"/>
                </a:lnTo>
                <a:lnTo>
                  <a:pt x="1364418" y="6858000"/>
                </a:lnTo>
                <a:lnTo>
                  <a:pt x="245974" y="6857735"/>
                </a:lnTo>
                <a:cubicBezTo>
                  <a:pt x="246649" y="6829312"/>
                  <a:pt x="258792" y="6817314"/>
                  <a:pt x="281996" y="6792972"/>
                </a:cubicBezTo>
                <a:cubicBezTo>
                  <a:pt x="288036" y="6763449"/>
                  <a:pt x="261498" y="6738121"/>
                  <a:pt x="264484" y="6716710"/>
                </a:cubicBezTo>
                <a:cubicBezTo>
                  <a:pt x="264597" y="6714739"/>
                  <a:pt x="280538" y="6641844"/>
                  <a:pt x="280651" y="6639873"/>
                </a:cubicBezTo>
                <a:cubicBezTo>
                  <a:pt x="296114" y="6596543"/>
                  <a:pt x="335196" y="6519339"/>
                  <a:pt x="339152" y="6471804"/>
                </a:cubicBezTo>
                <a:lnTo>
                  <a:pt x="334570" y="6389835"/>
                </a:lnTo>
                <a:cubicBezTo>
                  <a:pt x="334613" y="6357588"/>
                  <a:pt x="338883" y="6333072"/>
                  <a:pt x="317792" y="6324679"/>
                </a:cubicBezTo>
                <a:cubicBezTo>
                  <a:pt x="308402" y="6306381"/>
                  <a:pt x="279168" y="6293695"/>
                  <a:pt x="278227" y="6280046"/>
                </a:cubicBezTo>
                <a:cubicBezTo>
                  <a:pt x="281050" y="6269969"/>
                  <a:pt x="290039" y="6265765"/>
                  <a:pt x="288000" y="6252834"/>
                </a:cubicBezTo>
                <a:lnTo>
                  <a:pt x="265992" y="6202459"/>
                </a:lnTo>
                <a:cubicBezTo>
                  <a:pt x="264772" y="6196814"/>
                  <a:pt x="268092" y="6158095"/>
                  <a:pt x="264790" y="6153037"/>
                </a:cubicBezTo>
                <a:cubicBezTo>
                  <a:pt x="302335" y="6114354"/>
                  <a:pt x="260378" y="6128837"/>
                  <a:pt x="280205" y="6078132"/>
                </a:cubicBezTo>
                <a:cubicBezTo>
                  <a:pt x="283657" y="6049622"/>
                  <a:pt x="275724" y="6059673"/>
                  <a:pt x="267592" y="6028119"/>
                </a:cubicBezTo>
                <a:cubicBezTo>
                  <a:pt x="277113" y="5988572"/>
                  <a:pt x="234727" y="5976018"/>
                  <a:pt x="252821" y="5926735"/>
                </a:cubicBezTo>
                <a:cubicBezTo>
                  <a:pt x="290324" y="5823532"/>
                  <a:pt x="288016" y="5757776"/>
                  <a:pt x="302333" y="5712857"/>
                </a:cubicBezTo>
                <a:cubicBezTo>
                  <a:pt x="310258" y="5688518"/>
                  <a:pt x="328236" y="5675288"/>
                  <a:pt x="332131" y="5660491"/>
                </a:cubicBezTo>
                <a:cubicBezTo>
                  <a:pt x="345782" y="5622696"/>
                  <a:pt x="344964" y="5595787"/>
                  <a:pt x="341254" y="5563435"/>
                </a:cubicBezTo>
                <a:cubicBezTo>
                  <a:pt x="335745" y="5537661"/>
                  <a:pt x="359171" y="5479228"/>
                  <a:pt x="368130" y="5437125"/>
                </a:cubicBezTo>
                <a:cubicBezTo>
                  <a:pt x="379868" y="5399640"/>
                  <a:pt x="373836" y="5420657"/>
                  <a:pt x="381698" y="5396260"/>
                </a:cubicBezTo>
                <a:cubicBezTo>
                  <a:pt x="395995" y="5391935"/>
                  <a:pt x="389433" y="5350429"/>
                  <a:pt x="397679" y="5330009"/>
                </a:cubicBezTo>
                <a:cubicBezTo>
                  <a:pt x="405925" y="5309589"/>
                  <a:pt x="420210" y="5291626"/>
                  <a:pt x="431172" y="5273739"/>
                </a:cubicBezTo>
                <a:cubicBezTo>
                  <a:pt x="426568" y="5263245"/>
                  <a:pt x="432286" y="5253790"/>
                  <a:pt x="440771" y="5241779"/>
                </a:cubicBezTo>
                <a:lnTo>
                  <a:pt x="451997" y="5225268"/>
                </a:lnTo>
                <a:lnTo>
                  <a:pt x="453017" y="5217684"/>
                </a:lnTo>
                <a:cubicBezTo>
                  <a:pt x="455252" y="5208685"/>
                  <a:pt x="458044" y="5200600"/>
                  <a:pt x="460358" y="5193377"/>
                </a:cubicBezTo>
                <a:lnTo>
                  <a:pt x="463661" y="5179288"/>
                </a:lnTo>
                <a:lnTo>
                  <a:pt x="464645" y="5173621"/>
                </a:lnTo>
                <a:lnTo>
                  <a:pt x="460279" y="5159961"/>
                </a:lnTo>
                <a:lnTo>
                  <a:pt x="466956" y="5144295"/>
                </a:lnTo>
                <a:lnTo>
                  <a:pt x="463889" y="5125185"/>
                </a:lnTo>
                <a:cubicBezTo>
                  <a:pt x="466252" y="5124475"/>
                  <a:pt x="468554" y="5123363"/>
                  <a:pt x="470719" y="5121884"/>
                </a:cubicBezTo>
                <a:lnTo>
                  <a:pt x="477755" y="5067850"/>
                </a:lnTo>
                <a:lnTo>
                  <a:pt x="480486" y="5060861"/>
                </a:lnTo>
                <a:lnTo>
                  <a:pt x="477190" y="5034192"/>
                </a:lnTo>
                <a:cubicBezTo>
                  <a:pt x="476699" y="5019824"/>
                  <a:pt x="477403" y="5006180"/>
                  <a:pt x="478744" y="4993030"/>
                </a:cubicBezTo>
                <a:lnTo>
                  <a:pt x="485653" y="4946844"/>
                </a:lnTo>
                <a:lnTo>
                  <a:pt x="481509" y="4932692"/>
                </a:lnTo>
                <a:cubicBezTo>
                  <a:pt x="481214" y="4911802"/>
                  <a:pt x="495319" y="4880686"/>
                  <a:pt x="496912" y="4858827"/>
                </a:cubicBezTo>
                <a:lnTo>
                  <a:pt x="502815" y="4821170"/>
                </a:lnTo>
                <a:lnTo>
                  <a:pt x="507548" y="4780965"/>
                </a:lnTo>
                <a:lnTo>
                  <a:pt x="508841" y="4750867"/>
                </a:lnTo>
                <a:lnTo>
                  <a:pt x="506648" y="4690749"/>
                </a:lnTo>
                <a:cubicBezTo>
                  <a:pt x="512729" y="4654213"/>
                  <a:pt x="491337" y="4623546"/>
                  <a:pt x="502128" y="4584173"/>
                </a:cubicBezTo>
                <a:cubicBezTo>
                  <a:pt x="488693" y="4519562"/>
                  <a:pt x="492047" y="4501522"/>
                  <a:pt x="497211" y="4444346"/>
                </a:cubicBezTo>
                <a:cubicBezTo>
                  <a:pt x="511033" y="4454946"/>
                  <a:pt x="497584" y="4394050"/>
                  <a:pt x="493776" y="4375228"/>
                </a:cubicBezTo>
                <a:cubicBezTo>
                  <a:pt x="491426" y="4334791"/>
                  <a:pt x="480594" y="4270639"/>
                  <a:pt x="474429" y="4214165"/>
                </a:cubicBezTo>
                <a:cubicBezTo>
                  <a:pt x="465297" y="4170832"/>
                  <a:pt x="480280" y="4120324"/>
                  <a:pt x="478502" y="4090296"/>
                </a:cubicBezTo>
                <a:lnTo>
                  <a:pt x="463758" y="4033999"/>
                </a:lnTo>
                <a:lnTo>
                  <a:pt x="464907" y="4031933"/>
                </a:lnTo>
                <a:cubicBezTo>
                  <a:pt x="467040" y="4022997"/>
                  <a:pt x="465967" y="4017669"/>
                  <a:pt x="463483" y="4013953"/>
                </a:cubicBezTo>
                <a:lnTo>
                  <a:pt x="449778" y="3974753"/>
                </a:lnTo>
                <a:lnTo>
                  <a:pt x="451376" y="3969950"/>
                </a:lnTo>
                <a:lnTo>
                  <a:pt x="444798" y="3933779"/>
                </a:lnTo>
                <a:lnTo>
                  <a:pt x="446129" y="3933093"/>
                </a:lnTo>
                <a:cubicBezTo>
                  <a:pt x="448961" y="3930731"/>
                  <a:pt x="450769" y="3927433"/>
                  <a:pt x="450483" y="3922082"/>
                </a:cubicBezTo>
                <a:cubicBezTo>
                  <a:pt x="471740" y="3927556"/>
                  <a:pt x="458283" y="3917724"/>
                  <a:pt x="455561" y="3901461"/>
                </a:cubicBezTo>
                <a:cubicBezTo>
                  <a:pt x="460173" y="3883426"/>
                  <a:pt x="474485" y="3829756"/>
                  <a:pt x="478155" y="3813873"/>
                </a:cubicBezTo>
                <a:cubicBezTo>
                  <a:pt x="477963" y="3811302"/>
                  <a:pt x="477772" y="3808732"/>
                  <a:pt x="477580" y="3806161"/>
                </a:cubicBezTo>
                <a:lnTo>
                  <a:pt x="477887" y="3805957"/>
                </a:lnTo>
                <a:cubicBezTo>
                  <a:pt x="478443" y="3804175"/>
                  <a:pt x="478509" y="3801600"/>
                  <a:pt x="477914" y="3797724"/>
                </a:cubicBezTo>
                <a:lnTo>
                  <a:pt x="476529" y="3792098"/>
                </a:lnTo>
                <a:lnTo>
                  <a:pt x="475413" y="3777135"/>
                </a:lnTo>
                <a:lnTo>
                  <a:pt x="477146" y="3771656"/>
                </a:lnTo>
                <a:lnTo>
                  <a:pt x="480889" y="3769007"/>
                </a:lnTo>
                <a:lnTo>
                  <a:pt x="480355" y="3767709"/>
                </a:lnTo>
                <a:cubicBezTo>
                  <a:pt x="472854" y="3758603"/>
                  <a:pt x="462858" y="3757457"/>
                  <a:pt x="489051" y="3738082"/>
                </a:cubicBezTo>
                <a:cubicBezTo>
                  <a:pt x="476420" y="3716230"/>
                  <a:pt x="492614" y="3707883"/>
                  <a:pt x="496397" y="3673397"/>
                </a:cubicBezTo>
                <a:cubicBezTo>
                  <a:pt x="485059" y="3661788"/>
                  <a:pt x="488117" y="3649813"/>
                  <a:pt x="495693" y="3637109"/>
                </a:cubicBezTo>
                <a:cubicBezTo>
                  <a:pt x="488827" y="3605834"/>
                  <a:pt x="498565" y="3573837"/>
                  <a:pt x="499136" y="3536883"/>
                </a:cubicBezTo>
                <a:cubicBezTo>
                  <a:pt x="483096" y="3500539"/>
                  <a:pt x="506170" y="3475121"/>
                  <a:pt x="506674" y="3435652"/>
                </a:cubicBezTo>
                <a:cubicBezTo>
                  <a:pt x="508209" y="3397466"/>
                  <a:pt x="505139" y="3338624"/>
                  <a:pt x="508345" y="3307769"/>
                </a:cubicBezTo>
                <a:cubicBezTo>
                  <a:pt x="522826" y="3292381"/>
                  <a:pt x="493343" y="3256540"/>
                  <a:pt x="525908" y="3250522"/>
                </a:cubicBezTo>
                <a:cubicBezTo>
                  <a:pt x="519705" y="3235893"/>
                  <a:pt x="504475" y="3230937"/>
                  <a:pt x="526333" y="3229163"/>
                </a:cubicBezTo>
                <a:cubicBezTo>
                  <a:pt x="524884" y="3224149"/>
                  <a:pt x="525919" y="3220404"/>
                  <a:pt x="528156" y="3217217"/>
                </a:cubicBezTo>
                <a:lnTo>
                  <a:pt x="514991" y="3183755"/>
                </a:lnTo>
                <a:lnTo>
                  <a:pt x="515492" y="3178642"/>
                </a:lnTo>
                <a:lnTo>
                  <a:pt x="503092" y="3158586"/>
                </a:lnTo>
                <a:lnTo>
                  <a:pt x="488277" y="3129034"/>
                </a:lnTo>
                <a:lnTo>
                  <a:pt x="488942" y="3126682"/>
                </a:lnTo>
                <a:lnTo>
                  <a:pt x="479810" y="3114519"/>
                </a:lnTo>
                <a:cubicBezTo>
                  <a:pt x="476044" y="3110886"/>
                  <a:pt x="471657" y="3108020"/>
                  <a:pt x="466419" y="3106272"/>
                </a:cubicBezTo>
                <a:cubicBezTo>
                  <a:pt x="479357" y="3049949"/>
                  <a:pt x="446991" y="3011906"/>
                  <a:pt x="439149" y="2958185"/>
                </a:cubicBezTo>
                <a:cubicBezTo>
                  <a:pt x="423473" y="2895670"/>
                  <a:pt x="402616" y="2832884"/>
                  <a:pt x="381763" y="2762989"/>
                </a:cubicBezTo>
                <a:cubicBezTo>
                  <a:pt x="340504" y="2718141"/>
                  <a:pt x="357875" y="2611979"/>
                  <a:pt x="330681" y="2554718"/>
                </a:cubicBezTo>
                <a:cubicBezTo>
                  <a:pt x="354561" y="2510384"/>
                  <a:pt x="312857" y="2522616"/>
                  <a:pt x="310775" y="2485734"/>
                </a:cubicBezTo>
                <a:cubicBezTo>
                  <a:pt x="283880" y="2505125"/>
                  <a:pt x="334754" y="2437857"/>
                  <a:pt x="301498" y="2447068"/>
                </a:cubicBezTo>
                <a:cubicBezTo>
                  <a:pt x="302171" y="2440064"/>
                  <a:pt x="286502" y="2432988"/>
                  <a:pt x="288459" y="2425819"/>
                </a:cubicBezTo>
                <a:lnTo>
                  <a:pt x="294458" y="2402874"/>
                </a:lnTo>
                <a:lnTo>
                  <a:pt x="297070" y="2381443"/>
                </a:lnTo>
                <a:cubicBezTo>
                  <a:pt x="291389" y="2355877"/>
                  <a:pt x="281925" y="2295004"/>
                  <a:pt x="273399" y="2261920"/>
                </a:cubicBezTo>
                <a:cubicBezTo>
                  <a:pt x="264489" y="2250852"/>
                  <a:pt x="256407" y="2208397"/>
                  <a:pt x="263286" y="2195378"/>
                </a:cubicBezTo>
                <a:cubicBezTo>
                  <a:pt x="262597" y="2185499"/>
                  <a:pt x="238753" y="2164596"/>
                  <a:pt x="247503" y="2155135"/>
                </a:cubicBezTo>
                <a:cubicBezTo>
                  <a:pt x="257474" y="2141929"/>
                  <a:pt x="229406" y="2121310"/>
                  <a:pt x="244961" y="2118008"/>
                </a:cubicBezTo>
                <a:cubicBezTo>
                  <a:pt x="225493" y="2103116"/>
                  <a:pt x="245373" y="2072196"/>
                  <a:pt x="245954" y="2050531"/>
                </a:cubicBezTo>
                <a:cubicBezTo>
                  <a:pt x="228015" y="2040209"/>
                  <a:pt x="246924" y="2004931"/>
                  <a:pt x="237760" y="1963269"/>
                </a:cubicBezTo>
                <a:cubicBezTo>
                  <a:pt x="217314" y="1952304"/>
                  <a:pt x="249162" y="1930958"/>
                  <a:pt x="218938" y="1906352"/>
                </a:cubicBezTo>
                <a:cubicBezTo>
                  <a:pt x="211894" y="1889396"/>
                  <a:pt x="204207" y="1891128"/>
                  <a:pt x="195495" y="1861531"/>
                </a:cubicBezTo>
                <a:cubicBezTo>
                  <a:pt x="152756" y="1820122"/>
                  <a:pt x="167197" y="1775736"/>
                  <a:pt x="149294" y="1732919"/>
                </a:cubicBezTo>
                <a:cubicBezTo>
                  <a:pt x="132272" y="1683226"/>
                  <a:pt x="131129" y="1708347"/>
                  <a:pt x="121605" y="1663540"/>
                </a:cubicBezTo>
                <a:cubicBezTo>
                  <a:pt x="131383" y="1652207"/>
                  <a:pt x="129824" y="1627305"/>
                  <a:pt x="120731" y="1615777"/>
                </a:cubicBezTo>
                <a:cubicBezTo>
                  <a:pt x="113324" y="1591298"/>
                  <a:pt x="125561" y="1582061"/>
                  <a:pt x="101526" y="1563678"/>
                </a:cubicBezTo>
                <a:cubicBezTo>
                  <a:pt x="118336" y="1562186"/>
                  <a:pt x="95368" y="1514217"/>
                  <a:pt x="114606" y="1519474"/>
                </a:cubicBezTo>
                <a:cubicBezTo>
                  <a:pt x="124662" y="1497831"/>
                  <a:pt x="99126" y="1498809"/>
                  <a:pt x="107348" y="1477995"/>
                </a:cubicBezTo>
                <a:cubicBezTo>
                  <a:pt x="102372" y="1450946"/>
                  <a:pt x="98082" y="1395585"/>
                  <a:pt x="93433" y="1373769"/>
                </a:cubicBezTo>
                <a:lnTo>
                  <a:pt x="101740" y="1307086"/>
                </a:lnTo>
                <a:cubicBezTo>
                  <a:pt x="61518" y="1238798"/>
                  <a:pt x="128597" y="1302829"/>
                  <a:pt x="102928" y="1189033"/>
                </a:cubicBezTo>
                <a:cubicBezTo>
                  <a:pt x="96991" y="1183619"/>
                  <a:pt x="100433" y="1168361"/>
                  <a:pt x="107613" y="1168288"/>
                </a:cubicBezTo>
                <a:cubicBezTo>
                  <a:pt x="104521" y="1161401"/>
                  <a:pt x="88898" y="1146763"/>
                  <a:pt x="99895" y="1142577"/>
                </a:cubicBezTo>
                <a:cubicBezTo>
                  <a:pt x="98248" y="1123927"/>
                  <a:pt x="94639" y="1105753"/>
                  <a:pt x="89201" y="1088484"/>
                </a:cubicBezTo>
                <a:lnTo>
                  <a:pt x="77937" y="1016103"/>
                </a:lnTo>
                <a:cubicBezTo>
                  <a:pt x="78422" y="988163"/>
                  <a:pt x="78908" y="981994"/>
                  <a:pt x="79393" y="954054"/>
                </a:cubicBezTo>
                <a:cubicBezTo>
                  <a:pt x="74607" y="950500"/>
                  <a:pt x="84928" y="922140"/>
                  <a:pt x="90309" y="921368"/>
                </a:cubicBezTo>
                <a:cubicBezTo>
                  <a:pt x="87566" y="916400"/>
                  <a:pt x="66268" y="901306"/>
                  <a:pt x="74258" y="896999"/>
                </a:cubicBezTo>
                <a:cubicBezTo>
                  <a:pt x="69492" y="868759"/>
                  <a:pt x="58957" y="842759"/>
                  <a:pt x="43666" y="821517"/>
                </a:cubicBezTo>
                <a:cubicBezTo>
                  <a:pt x="35059" y="797243"/>
                  <a:pt x="27646" y="764612"/>
                  <a:pt x="22616" y="751353"/>
                </a:cubicBezTo>
                <a:cubicBezTo>
                  <a:pt x="22469" y="741312"/>
                  <a:pt x="22321" y="731271"/>
                  <a:pt x="22174" y="721230"/>
                </a:cubicBezTo>
                <a:lnTo>
                  <a:pt x="7845" y="681659"/>
                </a:lnTo>
                <a:cubicBezTo>
                  <a:pt x="-21513" y="678654"/>
                  <a:pt x="41748" y="630810"/>
                  <a:pt x="31306" y="619315"/>
                </a:cubicBezTo>
                <a:cubicBezTo>
                  <a:pt x="37997" y="611016"/>
                  <a:pt x="17724" y="592108"/>
                  <a:pt x="15184" y="585934"/>
                </a:cubicBezTo>
                <a:cubicBezTo>
                  <a:pt x="14724" y="571597"/>
                  <a:pt x="22718" y="553285"/>
                  <a:pt x="22258" y="538948"/>
                </a:cubicBezTo>
                <a:cubicBezTo>
                  <a:pt x="22152" y="531703"/>
                  <a:pt x="26272" y="532408"/>
                  <a:pt x="26166" y="525163"/>
                </a:cubicBezTo>
                <a:cubicBezTo>
                  <a:pt x="28507" y="511668"/>
                  <a:pt x="56166" y="464433"/>
                  <a:pt x="52290" y="446567"/>
                </a:cubicBezTo>
                <a:cubicBezTo>
                  <a:pt x="47300" y="425186"/>
                  <a:pt x="52062" y="408582"/>
                  <a:pt x="51538" y="393828"/>
                </a:cubicBezTo>
                <a:cubicBezTo>
                  <a:pt x="51481" y="380264"/>
                  <a:pt x="51425" y="366701"/>
                  <a:pt x="51368" y="353137"/>
                </a:cubicBezTo>
                <a:cubicBezTo>
                  <a:pt x="50053" y="345863"/>
                  <a:pt x="61696" y="333814"/>
                  <a:pt x="55970" y="321428"/>
                </a:cubicBezTo>
                <a:cubicBezTo>
                  <a:pt x="56334" y="306209"/>
                  <a:pt x="56697" y="290990"/>
                  <a:pt x="57061" y="275771"/>
                </a:cubicBezTo>
                <a:cubicBezTo>
                  <a:pt x="46146" y="254441"/>
                  <a:pt x="87623" y="243671"/>
                  <a:pt x="74088" y="212860"/>
                </a:cubicBezTo>
                <a:cubicBezTo>
                  <a:pt x="92367" y="188146"/>
                  <a:pt x="68261" y="179672"/>
                  <a:pt x="65798" y="144983"/>
                </a:cubicBezTo>
                <a:cubicBezTo>
                  <a:pt x="52661" y="119338"/>
                  <a:pt x="79134" y="90517"/>
                  <a:pt x="78082" y="55288"/>
                </a:cubicBezTo>
                <a:lnTo>
                  <a:pt x="37636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rebuchet MS"/>
              <a:buNone/>
            </a:pP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423" name="Google Shape;1423;p56" descr="RV College Of Engineering Mission Statement, Employees and Hiring | LinkedI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0" y="83428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4" name="Google Shape;1424;p56"/>
          <p:cNvSpPr txBox="1"/>
          <p:nvPr/>
        </p:nvSpPr>
        <p:spPr>
          <a:xfrm>
            <a:off x="9953297" y="226380"/>
            <a:ext cx="24489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25" name="Google Shape;1425;p56"/>
          <p:cNvSpPr/>
          <p:nvPr/>
        </p:nvSpPr>
        <p:spPr>
          <a:xfrm>
            <a:off x="0" y="-4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26" name="Google Shape;1426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432" name="Google Shape;1432;p5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433" name="Google Shape;1433;p57"/>
          <p:cNvPicPr preferRelativeResize="0"/>
          <p:nvPr/>
        </p:nvPicPr>
        <p:blipFill rotWithShape="1">
          <a:blip r:embed="rId3">
            <a:alphaModFix/>
          </a:blip>
          <a:srcRect l="6875" t="8889" r="9597" b="11398"/>
          <a:stretch/>
        </p:blipFill>
        <p:spPr>
          <a:xfrm>
            <a:off x="194938" y="241407"/>
            <a:ext cx="11645609" cy="6251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4" name="Google Shape;1434;p57" descr="RV College Of Engineering Mission Statement, Employees and Hiring | LinkedI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50" y="83428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5" name="Google Shape;1435;p5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71456" y="149289"/>
            <a:ext cx="2969091" cy="619717"/>
          </a:xfrm>
          <a:prstGeom prst="rect">
            <a:avLst/>
          </a:prstGeom>
          <a:noFill/>
          <a:ln>
            <a:noFill/>
          </a:ln>
        </p:spPr>
      </p:pic>
      <p:sp>
        <p:nvSpPr>
          <p:cNvPr id="1436" name="Google Shape;1436;p5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7" name="Google Shape;1437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58"/>
          <p:cNvSpPr txBox="1">
            <a:spLocks noGrp="1"/>
          </p:cNvSpPr>
          <p:nvPr>
            <p:ph type="title"/>
          </p:nvPr>
        </p:nvSpPr>
        <p:spPr>
          <a:xfrm>
            <a:off x="581024" y="195876"/>
            <a:ext cx="10515599" cy="932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alibri"/>
              <a:buNone/>
            </a:pPr>
            <a:r>
              <a:rPr lang="en-IN" sz="54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COMPARISON</a:t>
            </a:r>
            <a:endParaRPr/>
          </a:p>
        </p:txBody>
      </p:sp>
      <p:sp>
        <p:nvSpPr>
          <p:cNvPr id="1443" name="Google Shape;1443;p58"/>
          <p:cNvSpPr/>
          <p:nvPr/>
        </p:nvSpPr>
        <p:spPr>
          <a:xfrm>
            <a:off x="3232467" y="2177642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444" name="Google Shape;1444;p58"/>
          <p:cNvGraphicFramePr/>
          <p:nvPr/>
        </p:nvGraphicFramePr>
        <p:xfrm>
          <a:off x="512199" y="133399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{64D9A4D2-A179-48A1-8002-75A29E23FB82}</a:tableStyleId>
              </a:tblPr>
              <a:tblGrid>
                <a:gridCol w="4917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1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6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4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200" b="0" i="0" u="none" strike="noStrike" cap="none">
                          <a:solidFill>
                            <a:schemeClr val="lt2"/>
                          </a:solidFill>
                          <a:highlight>
                            <a:srgbClr val="8000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FEATURES</a:t>
                      </a:r>
                      <a:endParaRPr sz="3600" b="0" i="0" u="none" strike="noStrike" cap="none">
                        <a:solidFill>
                          <a:schemeClr val="lt2"/>
                        </a:solidFill>
                        <a:highlight>
                          <a:srgbClr val="800000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36200" marR="136200" marT="189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200" b="0" i="0" u="none" strike="noStrike" cap="none">
                          <a:solidFill>
                            <a:schemeClr val="lt2"/>
                          </a:solidFill>
                          <a:highlight>
                            <a:srgbClr val="8000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Previously existing model</a:t>
                      </a:r>
                      <a:endParaRPr sz="3600" b="0" i="0" u="none" strike="noStrike" cap="none">
                        <a:solidFill>
                          <a:schemeClr val="lt2"/>
                        </a:solidFill>
                        <a:highlight>
                          <a:srgbClr val="800000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36200" marR="136200" marT="189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200" b="0" i="0" u="none" strike="noStrike" cap="none">
                          <a:solidFill>
                            <a:schemeClr val="lt2"/>
                          </a:solidFill>
                          <a:highlight>
                            <a:srgbClr val="8000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Our Model</a:t>
                      </a:r>
                      <a:endParaRPr sz="3600" b="0" i="0" u="none" strike="noStrike" cap="none">
                        <a:solidFill>
                          <a:schemeClr val="lt2"/>
                        </a:solidFill>
                        <a:highlight>
                          <a:srgbClr val="800000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36200" marR="136200" marT="189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200" b="0" i="0" u="none" strike="noStrike" cap="none">
                          <a:solidFill>
                            <a:schemeClr val="l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Breakout Rooms</a:t>
                      </a:r>
                      <a:endParaRPr sz="3600" b="0" i="0" u="none" strike="noStrike" cap="none">
                        <a:solidFill>
                          <a:schemeClr val="l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36200" marR="136200" marT="189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2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3600" b="0" i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36200" marR="136200" marT="189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2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3600" b="0" i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36200" marR="136200" marT="189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200" b="0" i="0" u="none" strike="noStrike" cap="none">
                          <a:solidFill>
                            <a:schemeClr val="l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Polling, Quizzes, etc.</a:t>
                      </a:r>
                      <a:endParaRPr sz="3600" b="0" i="0" u="none" strike="noStrike" cap="none">
                        <a:solidFill>
                          <a:schemeClr val="l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36200" marR="136200" marT="189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2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3600" b="0" i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36200" marR="136200" marT="189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2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3600" b="0" i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36200" marR="136200" marT="189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200" b="0" i="0" u="none" strike="noStrike" cap="none">
                          <a:solidFill>
                            <a:schemeClr val="l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Private Chat</a:t>
                      </a:r>
                      <a:endParaRPr sz="3600" b="0" i="0" u="none" strike="noStrike" cap="none">
                        <a:solidFill>
                          <a:schemeClr val="l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36200" marR="136200" marT="189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2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3600" b="0" i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36200" marR="136200" marT="189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2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3600" b="0" i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36200" marR="136200" marT="189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4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200" b="0" i="0" u="none" strike="noStrike" cap="none">
                          <a:solidFill>
                            <a:schemeClr val="l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Record Meetings</a:t>
                      </a:r>
                      <a:endParaRPr sz="3600" b="0" i="0" u="none" strike="noStrike" cap="none">
                        <a:solidFill>
                          <a:schemeClr val="l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36200" marR="136200" marT="189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2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3600" b="0" i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36200" marR="136200" marT="189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2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3600" b="0" i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36200" marR="136200" marT="189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4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200" b="0" i="0" u="none" strike="noStrike" cap="none">
                          <a:solidFill>
                            <a:schemeClr val="l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Posture and Emotion Recognition</a:t>
                      </a:r>
                      <a:endParaRPr sz="3600" b="0" i="0" u="none" strike="noStrike" cap="none">
                        <a:solidFill>
                          <a:schemeClr val="l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36200" marR="136200" marT="189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2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3600" b="0" i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36200" marR="136200" marT="189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2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3600" b="0" i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36200" marR="136200" marT="189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4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200" b="0" i="0" u="none" strike="noStrike" cap="none">
                          <a:solidFill>
                            <a:schemeClr val="l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Eye Tracking</a:t>
                      </a:r>
                      <a:endParaRPr sz="3600" b="0" i="0" u="none" strike="noStrike" cap="none">
                        <a:solidFill>
                          <a:schemeClr val="l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36200" marR="136200" marT="189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2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3600" b="0" i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36200" marR="136200" marT="189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2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3600" b="0" i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36200" marR="136200" marT="189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4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200" b="0" i="0" u="none" strike="noStrike" cap="none">
                          <a:solidFill>
                            <a:schemeClr val="l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Pie charts, graphs, dashboard of analysis</a:t>
                      </a:r>
                      <a:endParaRPr sz="3600" b="0" i="0" u="none" strike="noStrike" cap="none">
                        <a:solidFill>
                          <a:schemeClr val="l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36200" marR="136200" marT="189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2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3600" b="0" i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36200" marR="136200" marT="189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2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3600" b="0" i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36200" marR="136200" marT="189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4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200" b="0" i="0" u="none" strike="noStrike" cap="none">
                          <a:solidFill>
                            <a:schemeClr val="l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Real-time data</a:t>
                      </a:r>
                      <a:endParaRPr sz="3600" b="0" i="0" u="none" strike="noStrike" cap="none">
                        <a:solidFill>
                          <a:schemeClr val="l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36200" marR="136200" marT="189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2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3600" b="0" i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36200" marR="136200" marT="189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2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3600" b="0" i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36200" marR="136200" marT="189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4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200" b="0" i="0" u="none" strike="noStrike" cap="none">
                          <a:solidFill>
                            <a:schemeClr val="l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Feedback Generation</a:t>
                      </a:r>
                      <a:endParaRPr sz="3600" b="0" i="0" u="none" strike="noStrike" cap="none">
                        <a:solidFill>
                          <a:schemeClr val="l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36200" marR="136200" marT="189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2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3600" b="0" i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36200" marR="136200" marT="189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2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3600" b="0" i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36200" marR="136200" marT="1892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445" name="Google Shape;1445;p58" descr="Checkbox Checked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98449" y="1610222"/>
            <a:ext cx="797701" cy="7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6" name="Google Shape;1446;p58" descr="Checkbox Checked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98448" y="2119292"/>
            <a:ext cx="797701" cy="7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7" name="Google Shape;1447;p58" descr="Checkbox Checked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98448" y="2637184"/>
            <a:ext cx="797701" cy="7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8" name="Google Shape;1448;p58" descr="Checkbox Checked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90430" y="3194245"/>
            <a:ext cx="813735" cy="813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9" name="Google Shape;1449;p58" descr="Checkbox Checked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29612" y="3653805"/>
            <a:ext cx="797701" cy="7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0" name="Google Shape;1450;p58" descr="Checkbox Checked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29612" y="4216546"/>
            <a:ext cx="797701" cy="7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1" name="Google Shape;1451;p58" descr="Checkbox Checked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29613" y="4788528"/>
            <a:ext cx="797701" cy="7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2" name="Google Shape;1452;p58" descr="Checkbox Checked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29613" y="5299550"/>
            <a:ext cx="797701" cy="7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3" name="Google Shape;1453;p58" descr="Checkbox Checked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29613" y="5825563"/>
            <a:ext cx="797701" cy="7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4" name="Google Shape;1454;p58" descr="Checkbox Crossed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9870" y="3701066"/>
            <a:ext cx="863975" cy="86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5" name="Google Shape;1455;p58" descr="Checkbox Crossed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9870" y="4225008"/>
            <a:ext cx="863975" cy="86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6" name="Google Shape;1456;p58" descr="Checkbox Crossed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9870" y="4741973"/>
            <a:ext cx="863975" cy="86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7" name="Google Shape;1457;p58" descr="Checkbox Crossed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5309" y="5265915"/>
            <a:ext cx="863975" cy="86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8" name="Google Shape;1458;p58" descr="Checkbox Crossed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0748" y="5776240"/>
            <a:ext cx="863975" cy="86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9" name="Google Shape;1459;p58" descr="RV College Of Engineering Mission Statement, Employees and Hiring | LinkedI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250" y="83428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0" name="Google Shape;1460;p58" descr="Checkbox Checked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29612" y="3135507"/>
            <a:ext cx="797701" cy="7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1" name="Google Shape;1461;p58" descr="Checkbox Checked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21595" y="2586732"/>
            <a:ext cx="797701" cy="7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2" name="Google Shape;1462;p58" descr="Checkbox Checked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21596" y="2095051"/>
            <a:ext cx="797701" cy="7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3" name="Google Shape;1463;p58" descr="Checkbox Checked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29612" y="1596704"/>
            <a:ext cx="797701" cy="7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4" name="Google Shape;1464;p5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222909" y="0"/>
            <a:ext cx="2969091" cy="619717"/>
          </a:xfrm>
          <a:prstGeom prst="rect">
            <a:avLst/>
          </a:prstGeom>
          <a:noFill/>
          <a:ln>
            <a:noFill/>
          </a:ln>
        </p:spPr>
      </p:pic>
      <p:sp>
        <p:nvSpPr>
          <p:cNvPr id="1465" name="Google Shape;1465;p5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6" name="Google Shape;1466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1" name="Google Shape;1471;p59"/>
          <p:cNvPicPr preferRelativeResize="0"/>
          <p:nvPr/>
        </p:nvPicPr>
        <p:blipFill rotWithShape="1">
          <a:blip r:embed="rId3">
            <a:alphaModFix/>
          </a:blip>
          <a:srcRect l="28871" t="8316" r="30243" b="32330"/>
          <a:stretch/>
        </p:blipFill>
        <p:spPr>
          <a:xfrm>
            <a:off x="1143000" y="395748"/>
            <a:ext cx="7429268" cy="6066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2" name="Google Shape;1472;p59" descr="RV College Of Engineering Mission Statement, Employees and Hiring | LinkedI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50" y="83428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3" name="Google Shape;1473;p5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22909" y="0"/>
            <a:ext cx="2969091" cy="619717"/>
          </a:xfrm>
          <a:prstGeom prst="rect">
            <a:avLst/>
          </a:prstGeom>
          <a:noFill/>
          <a:ln>
            <a:noFill/>
          </a:ln>
        </p:spPr>
      </p:pic>
      <p:sp>
        <p:nvSpPr>
          <p:cNvPr id="1474" name="Google Shape;1474;p5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5" name="Google Shape;1475;p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"/>
          <p:cNvSpPr/>
          <p:nvPr/>
        </p:nvSpPr>
        <p:spPr>
          <a:xfrm>
            <a:off x="2845837" y="1362269"/>
            <a:ext cx="6578081" cy="4973217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6"/>
          <p:cNvSpPr txBox="1">
            <a:spLocks noGrp="1"/>
          </p:cNvSpPr>
          <p:nvPr>
            <p:ph type="title"/>
          </p:nvPr>
        </p:nvSpPr>
        <p:spPr>
          <a:xfrm>
            <a:off x="838200" y="4476458"/>
            <a:ext cx="10515600" cy="113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-IN" b="1">
                <a:solidFill>
                  <a:schemeClr val="lt1"/>
                </a:solidFill>
              </a:rPr>
              <a:t>Empathy</a:t>
            </a:r>
            <a:r>
              <a:rPr lang="en-IN" b="1"/>
              <a:t> </a:t>
            </a:r>
            <a:r>
              <a:rPr lang="en-IN" b="1">
                <a:solidFill>
                  <a:schemeClr val="lt1"/>
                </a:solidFill>
              </a:rPr>
              <a:t>Phase</a:t>
            </a:r>
            <a:endParaRPr/>
          </a:p>
        </p:txBody>
      </p:sp>
      <p:pic>
        <p:nvPicPr>
          <p:cNvPr id="597" name="Google Shape;597;p6" descr="RV College Of Engineering Mission Statement, Employees and Hiring | LinkedI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180976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6"/>
          <p:cNvSpPr txBox="1"/>
          <p:nvPr/>
        </p:nvSpPr>
        <p:spPr>
          <a:xfrm>
            <a:off x="9953297" y="226380"/>
            <a:ext cx="24489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99" name="Google Shape;599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0" name="Google Shape;600;p6" descr="Home1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7355" y="1438032"/>
            <a:ext cx="3197290" cy="319729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6"/>
          <p:cNvSpPr txBox="1"/>
          <p:nvPr/>
        </p:nvSpPr>
        <p:spPr>
          <a:xfrm>
            <a:off x="2845837" y="324737"/>
            <a:ext cx="274145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PHASE 1 </a:t>
            </a:r>
            <a:endParaRPr/>
          </a:p>
        </p:txBody>
      </p:sp>
      <p:sp>
        <p:nvSpPr>
          <p:cNvPr id="602" name="Google Shape;60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60"/>
          <p:cNvSpPr txBox="1">
            <a:spLocks noGrp="1"/>
          </p:cNvSpPr>
          <p:nvPr>
            <p:ph type="title"/>
          </p:nvPr>
        </p:nvSpPr>
        <p:spPr>
          <a:xfrm>
            <a:off x="734259" y="2436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 b="1"/>
              <a:t>STAKEHOLDER REVIEW</a:t>
            </a:r>
            <a:endParaRPr/>
          </a:p>
        </p:txBody>
      </p:sp>
      <p:pic>
        <p:nvPicPr>
          <p:cNvPr id="1481" name="Google Shape;1481;p6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24325" t="34870" r="25342" b="25360"/>
          <a:stretch/>
        </p:blipFill>
        <p:spPr>
          <a:xfrm>
            <a:off x="5992059" y="1408923"/>
            <a:ext cx="6055039" cy="2691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2" name="Google Shape;1482;p60"/>
          <p:cNvPicPr preferRelativeResize="0"/>
          <p:nvPr/>
        </p:nvPicPr>
        <p:blipFill rotWithShape="1">
          <a:blip r:embed="rId4">
            <a:alphaModFix/>
          </a:blip>
          <a:srcRect l="25160" t="44014" r="34530" b="21864"/>
          <a:stretch/>
        </p:blipFill>
        <p:spPr>
          <a:xfrm>
            <a:off x="132655" y="1408922"/>
            <a:ext cx="5651622" cy="2691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3" name="Google Shape;1483;p60"/>
          <p:cNvPicPr preferRelativeResize="0"/>
          <p:nvPr/>
        </p:nvPicPr>
        <p:blipFill rotWithShape="1">
          <a:blip r:embed="rId5">
            <a:alphaModFix/>
          </a:blip>
          <a:srcRect l="24839" t="32386" r="36209" b="32472"/>
          <a:stretch/>
        </p:blipFill>
        <p:spPr>
          <a:xfrm>
            <a:off x="3521755" y="4218036"/>
            <a:ext cx="4944660" cy="2509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4" name="Google Shape;1484;p60" descr="RV College Of Engineering Mission Statement, Employees and Hiring | LinkedIn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250" y="83428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5" name="Google Shape;1485;p6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222909" y="0"/>
            <a:ext cx="2969091" cy="619717"/>
          </a:xfrm>
          <a:prstGeom prst="rect">
            <a:avLst/>
          </a:prstGeom>
          <a:noFill/>
          <a:ln>
            <a:noFill/>
          </a:ln>
        </p:spPr>
      </p:pic>
      <p:sp>
        <p:nvSpPr>
          <p:cNvPr id="1486" name="Google Shape;1486;p6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7" name="Google Shape;1487;p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60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6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93" name="Google Shape;1493;p61"/>
          <p:cNvGrpSpPr/>
          <p:nvPr/>
        </p:nvGrpSpPr>
        <p:grpSpPr>
          <a:xfrm>
            <a:off x="0" y="3296011"/>
            <a:ext cx="12192000" cy="3561989"/>
            <a:chOff x="0" y="3296011"/>
            <a:chExt cx="12192000" cy="3561989"/>
          </a:xfrm>
        </p:grpSpPr>
        <p:grpSp>
          <p:nvGrpSpPr>
            <p:cNvPr id="1494" name="Google Shape;1494;p61"/>
            <p:cNvGrpSpPr/>
            <p:nvPr/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495" name="Google Shape;1495;p61"/>
              <p:cNvSpPr/>
              <p:nvPr/>
            </p:nvSpPr>
            <p:spPr>
              <a:xfrm>
                <a:off x="0" y="3681702"/>
                <a:ext cx="12192000" cy="3176298"/>
              </a:xfrm>
              <a:custGeom>
                <a:avLst/>
                <a:gdLst/>
                <a:ahLst/>
                <a:cxnLst/>
                <a:rect l="l" t="t" r="r" b="b"/>
                <a:pathLst>
                  <a:path w="12192000" h="3176298" extrusionOk="0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61"/>
              <p:cNvSpPr/>
              <p:nvPr/>
            </p:nvSpPr>
            <p:spPr>
              <a:xfrm>
                <a:off x="0" y="3681702"/>
                <a:ext cx="12192000" cy="3176298"/>
              </a:xfrm>
              <a:custGeom>
                <a:avLst/>
                <a:gdLst/>
                <a:ahLst/>
                <a:cxnLst/>
                <a:rect l="l" t="t" r="r" b="b"/>
                <a:pathLst>
                  <a:path w="12192000" h="3176298" extrusionOk="0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lt1">
                  <a:alpha val="13725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7" name="Google Shape;1497;p61"/>
            <p:cNvGrpSpPr/>
            <p:nvPr/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498" name="Google Shape;1498;p61"/>
              <p:cNvSpPr/>
              <p:nvPr/>
            </p:nvSpPr>
            <p:spPr>
              <a:xfrm>
                <a:off x="544" y="3296011"/>
                <a:ext cx="12191456" cy="2849975"/>
              </a:xfrm>
              <a:custGeom>
                <a:avLst/>
                <a:gdLst/>
                <a:ahLst/>
                <a:cxnLst/>
                <a:rect l="l" t="t" r="r" b="b"/>
                <a:pathLst>
                  <a:path w="6095524" h="1424940" extrusionOk="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61"/>
              <p:cNvSpPr/>
              <p:nvPr/>
            </p:nvSpPr>
            <p:spPr>
              <a:xfrm>
                <a:off x="544" y="3296011"/>
                <a:ext cx="12191456" cy="2849975"/>
              </a:xfrm>
              <a:custGeom>
                <a:avLst/>
                <a:gdLst/>
                <a:ahLst/>
                <a:cxnLst/>
                <a:rect l="l" t="t" r="r" b="b"/>
                <a:pathLst>
                  <a:path w="6095524" h="1424940" extrusionOk="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 rotWithShape="1"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500" name="Google Shape;1500;p61"/>
          <p:cNvSpPr txBox="1">
            <a:spLocks noGrp="1"/>
          </p:cNvSpPr>
          <p:nvPr>
            <p:ph type="ctrTitle"/>
          </p:nvPr>
        </p:nvSpPr>
        <p:spPr>
          <a:xfrm>
            <a:off x="2585243" y="1429835"/>
            <a:ext cx="7021513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Calibri"/>
              <a:buNone/>
            </a:pPr>
            <a:r>
              <a:rPr lang="en-IN" sz="7200" b="1">
                <a:solidFill>
                  <a:schemeClr val="lt1"/>
                </a:solidFill>
              </a:rPr>
              <a:t>UPDATED REVIEW</a:t>
            </a:r>
            <a:endParaRPr/>
          </a:p>
        </p:txBody>
      </p:sp>
      <p:pic>
        <p:nvPicPr>
          <p:cNvPr id="1501" name="Google Shape;1501;p61" descr="RV College Of Engineering Mission Statement, Employees and Hiring | LinkedI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50" y="83428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2" name="Google Shape;1502;p6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22909" y="0"/>
            <a:ext cx="2969091" cy="619717"/>
          </a:xfrm>
          <a:prstGeom prst="rect">
            <a:avLst/>
          </a:prstGeom>
          <a:noFill/>
          <a:ln>
            <a:noFill/>
          </a:ln>
        </p:spPr>
      </p:pic>
      <p:sp>
        <p:nvSpPr>
          <p:cNvPr id="1503" name="Google Shape;1503;p6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4" name="Google Shape;1504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61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9" name="Google Shape;1509;p62"/>
          <p:cNvPicPr preferRelativeResize="0"/>
          <p:nvPr/>
        </p:nvPicPr>
        <p:blipFill rotWithShape="1">
          <a:blip r:embed="rId3">
            <a:alphaModFix/>
          </a:blip>
          <a:srcRect l="28547" t="7455" r="30403" b="6523"/>
          <a:stretch/>
        </p:blipFill>
        <p:spPr>
          <a:xfrm>
            <a:off x="3252652" y="260270"/>
            <a:ext cx="5376279" cy="63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0" name="Google Shape;1510;p62" descr="RV College Of Engineering Mission Statement, Employees and Hiring | LinkedI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50" y="83428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1" name="Google Shape;1511;p6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22909" y="0"/>
            <a:ext cx="2969091" cy="619717"/>
          </a:xfrm>
          <a:prstGeom prst="rect">
            <a:avLst/>
          </a:prstGeom>
          <a:noFill/>
          <a:ln>
            <a:noFill/>
          </a:ln>
        </p:spPr>
      </p:pic>
      <p:sp>
        <p:nvSpPr>
          <p:cNvPr id="1512" name="Google Shape;1512;p6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3" name="Google Shape;1513;p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BF8E"/>
        </a:solidFill>
        <a:effectLst/>
      </p:bgPr>
    </p:bg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8" name="Google Shape;1518;p6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689994" y="3602480"/>
            <a:ext cx="6524625" cy="31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9" name="Google Shape;1519;p63"/>
          <p:cNvPicPr preferRelativeResize="0"/>
          <p:nvPr/>
        </p:nvPicPr>
        <p:blipFill rotWithShape="1">
          <a:blip r:embed="rId4">
            <a:alphaModFix/>
          </a:blip>
          <a:srcRect l="1365" t="3562" r="26114" b="3065"/>
          <a:stretch/>
        </p:blipFill>
        <p:spPr>
          <a:xfrm>
            <a:off x="433695" y="751110"/>
            <a:ext cx="4950070" cy="2622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0" name="Google Shape;1520;p6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05685" y="751110"/>
            <a:ext cx="6440628" cy="2579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Google Shape;1521;p63" descr="RV College Of Engineering Mission Statement, Employees and Hiring | LinkedIn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-3720"/>
            <a:ext cx="792742" cy="792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2" name="Google Shape;1522;p6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222909" y="0"/>
            <a:ext cx="2969091" cy="619717"/>
          </a:xfrm>
          <a:prstGeom prst="rect">
            <a:avLst/>
          </a:prstGeom>
          <a:noFill/>
          <a:ln>
            <a:noFill/>
          </a:ln>
        </p:spPr>
      </p:pic>
      <p:sp>
        <p:nvSpPr>
          <p:cNvPr id="1523" name="Google Shape;1523;p6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4" name="Google Shape;1524;p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63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64"/>
          <p:cNvSpPr txBox="1">
            <a:spLocks noGrp="1"/>
          </p:cNvSpPr>
          <p:nvPr>
            <p:ph type="title"/>
          </p:nvPr>
        </p:nvSpPr>
        <p:spPr>
          <a:xfrm>
            <a:off x="1190431" y="50006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 b="1"/>
              <a:t>REFERENCES FOR IDEATION PHASE</a:t>
            </a:r>
            <a:endParaRPr/>
          </a:p>
        </p:txBody>
      </p:sp>
      <p:sp>
        <p:nvSpPr>
          <p:cNvPr id="1530" name="Google Shape;1530;p6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700"/>
              <a:buNone/>
            </a:pPr>
            <a:r>
              <a:rPr lang="en-IN" sz="1700" b="0" i="0">
                <a:solidFill>
                  <a:srgbClr val="2021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 Design ideation: the conceptual sketch in the digital age Author links open overlay panelBenJonson</a:t>
            </a:r>
            <a:endParaRPr sz="1700" b="0" i="0">
              <a:solidFill>
                <a:srgbClr val="20212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ts val="1700"/>
              <a:buNone/>
            </a:pPr>
            <a:r>
              <a:rPr lang="en-IN" sz="1700" b="0" i="0">
                <a:solidFill>
                  <a:srgbClr val="2021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 Design Thinking for Innovation. Stress Testing Human Factors in Ideation Sessions John Knight, Dan Fitton, Charlie Phillips &amp; Dylan Price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367D6"/>
              </a:buClr>
              <a:buSzPts val="1700"/>
              <a:buNone/>
            </a:pPr>
            <a:r>
              <a:rPr lang="en-IN" sz="1700" b="0" i="0" u="sng">
                <a:solidFill>
                  <a:srgbClr val="3367D6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 https://www.interaction-design.org/literature/topics/ideation#:~:text=Ideation%20is%20a%20creative%20process,facilitated%2C%20judgment%2Dfree%20environment</a:t>
            </a:r>
            <a:r>
              <a:rPr lang="en-IN" sz="1700" b="0" i="0">
                <a:solidFill>
                  <a:srgbClr val="2021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367D6"/>
              </a:buClr>
              <a:buSzPts val="1700"/>
              <a:buNone/>
            </a:pPr>
            <a:r>
              <a:rPr lang="en-IN" sz="1700" b="0" i="0" u="sng">
                <a:solidFill>
                  <a:srgbClr val="3367D6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 https://careerfoundry.com/en/blog/ux-design/what-is-ideation-in-design-thinking/</a:t>
            </a:r>
            <a:endParaRPr sz="1700" b="0" i="0">
              <a:solidFill>
                <a:srgbClr val="20212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367D6"/>
              </a:buClr>
              <a:buSzPts val="1700"/>
              <a:buNone/>
            </a:pPr>
            <a:r>
              <a:rPr lang="en-IN" sz="1700" b="0" i="0" u="sng">
                <a:solidFill>
                  <a:srgbClr val="3367D6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 https://www.uxpin.com/studio/blog/design-thinking-ideation/</a:t>
            </a:r>
            <a:endParaRPr sz="1700" b="0" i="0">
              <a:solidFill>
                <a:srgbClr val="20212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367D6"/>
              </a:buClr>
              <a:buSzPts val="1700"/>
              <a:buNone/>
            </a:pPr>
            <a:r>
              <a:rPr lang="en-IN" sz="1700" b="0" i="0" u="sng">
                <a:solidFill>
                  <a:srgbClr val="3367D6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[6] https://www.interaction-design.org/literature/article/stage-3-in-the-design-thinking-process-ideate</a:t>
            </a:r>
            <a:endParaRPr sz="1700" b="0" i="0">
              <a:solidFill>
                <a:srgbClr val="20212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b="0" i="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531" name="Google Shape;1531;p64" descr="RV College Of Engineering Mission Statement, Employees and Hiring | LinkedI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7931" y="162314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2" name="Google Shape;1532;p6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222909" y="0"/>
            <a:ext cx="2969091" cy="619717"/>
          </a:xfrm>
          <a:prstGeom prst="rect">
            <a:avLst/>
          </a:prstGeom>
          <a:noFill/>
          <a:ln>
            <a:noFill/>
          </a:ln>
        </p:spPr>
      </p:pic>
      <p:sp>
        <p:nvSpPr>
          <p:cNvPr id="1533" name="Google Shape;1533;p6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4" name="Google Shape;1534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64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53D9"/>
        </a:solidFill>
        <a:effectLst/>
      </p:bgPr>
    </p:bg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9" name="Google Shape;1539;p65" descr="RV College Of Engineering Mission Statement, Employees and Hiring | LinkedI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931" y="162314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0" name="Google Shape;1540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22909" y="0"/>
            <a:ext cx="2969091" cy="619717"/>
          </a:xfrm>
          <a:prstGeom prst="rect">
            <a:avLst/>
          </a:prstGeom>
          <a:noFill/>
          <a:ln>
            <a:noFill/>
          </a:ln>
        </p:spPr>
      </p:pic>
      <p:sp>
        <p:nvSpPr>
          <p:cNvPr id="1541" name="Google Shape;1541;p6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2" name="Google Shape;1542;p65"/>
          <p:cNvSpPr/>
          <p:nvPr/>
        </p:nvSpPr>
        <p:spPr>
          <a:xfrm>
            <a:off x="2285221" y="1225810"/>
            <a:ext cx="6578081" cy="4973217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3" name="Google Shape;1543;p65" descr="Drawing Figure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69228" y="1888867"/>
            <a:ext cx="3093098" cy="3093098"/>
          </a:xfrm>
          <a:prstGeom prst="rect">
            <a:avLst/>
          </a:prstGeom>
          <a:noFill/>
          <a:ln>
            <a:noFill/>
          </a:ln>
        </p:spPr>
      </p:pic>
      <p:sp>
        <p:nvSpPr>
          <p:cNvPr id="1544" name="Google Shape;1544;p65"/>
          <p:cNvSpPr txBox="1">
            <a:spLocks noGrp="1"/>
          </p:cNvSpPr>
          <p:nvPr>
            <p:ph type="ctrTitle"/>
          </p:nvPr>
        </p:nvSpPr>
        <p:spPr>
          <a:xfrm>
            <a:off x="1395503" y="4739466"/>
            <a:ext cx="9144000" cy="114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-IN" b="1">
                <a:solidFill>
                  <a:schemeClr val="lt1"/>
                </a:solidFill>
              </a:rPr>
              <a:t>PROTOTYPE</a:t>
            </a:r>
            <a:endParaRPr/>
          </a:p>
        </p:txBody>
      </p:sp>
      <p:sp>
        <p:nvSpPr>
          <p:cNvPr id="1545" name="Google Shape;1545;p65"/>
          <p:cNvSpPr txBox="1"/>
          <p:nvPr/>
        </p:nvSpPr>
        <p:spPr>
          <a:xfrm>
            <a:off x="2139232" y="309858"/>
            <a:ext cx="613487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PHASE 3 </a:t>
            </a:r>
            <a:endParaRPr/>
          </a:p>
        </p:txBody>
      </p:sp>
      <p:sp>
        <p:nvSpPr>
          <p:cNvPr id="1546" name="Google Shape;1546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65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66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2" name="Google Shape;1552;p66"/>
          <p:cNvSpPr txBox="1"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IN" sz="5200" b="1"/>
              <a:t>Steps of Prototyping Phase</a:t>
            </a:r>
            <a:endParaRPr/>
          </a:p>
        </p:txBody>
      </p:sp>
      <p:grpSp>
        <p:nvGrpSpPr>
          <p:cNvPr id="1553" name="Google Shape;1553;p66"/>
          <p:cNvGrpSpPr/>
          <p:nvPr/>
        </p:nvGrpSpPr>
        <p:grpSpPr>
          <a:xfrm>
            <a:off x="841794" y="2642870"/>
            <a:ext cx="10508411" cy="2724403"/>
            <a:chOff x="3594" y="814070"/>
            <a:chExt cx="10508411" cy="2724403"/>
          </a:xfrm>
        </p:grpSpPr>
        <p:sp>
          <p:nvSpPr>
            <p:cNvPr id="1554" name="Google Shape;1554;p66"/>
            <p:cNvSpPr/>
            <p:nvPr/>
          </p:nvSpPr>
          <p:spPr>
            <a:xfrm>
              <a:off x="3594" y="814070"/>
              <a:ext cx="1946002" cy="2724403"/>
            </a:xfrm>
            <a:prstGeom prst="rect">
              <a:avLst/>
            </a:prstGeom>
            <a:solidFill>
              <a:srgbClr val="F7D5CB">
                <a:alpha val="89803"/>
              </a:srgbClr>
            </a:solidFill>
            <a:ln w="12700" cap="flat" cmpd="sng">
              <a:solidFill>
                <a:srgbClr val="F7D5CB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66"/>
            <p:cNvSpPr txBox="1"/>
            <p:nvPr/>
          </p:nvSpPr>
          <p:spPr>
            <a:xfrm>
              <a:off x="3594" y="1849343"/>
              <a:ext cx="1946002" cy="16346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1700" tIns="330200" rIns="151700" bIns="3302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Calibri"/>
                <a:buNone/>
              </a:pPr>
              <a:r>
                <a:rPr lang="en-IN" sz="26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Low Fidelity Prototype</a:t>
              </a:r>
              <a:endParaRPr sz="2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6" name="Google Shape;1556;p66"/>
            <p:cNvSpPr/>
            <p:nvPr/>
          </p:nvSpPr>
          <p:spPr>
            <a:xfrm>
              <a:off x="567934" y="1086510"/>
              <a:ext cx="817320" cy="817320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66"/>
            <p:cNvSpPr txBox="1"/>
            <p:nvPr/>
          </p:nvSpPr>
          <p:spPr>
            <a:xfrm>
              <a:off x="687628" y="1206204"/>
              <a:ext cx="577932" cy="5779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700" tIns="12700" rIns="63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900"/>
                <a:buFont typeface="Calibri"/>
                <a:buNone/>
              </a:pPr>
              <a:r>
                <a:rPr lang="en-IN" sz="3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558" name="Google Shape;1558;p66"/>
            <p:cNvSpPr/>
            <p:nvPr/>
          </p:nvSpPr>
          <p:spPr>
            <a:xfrm>
              <a:off x="3594" y="3538401"/>
              <a:ext cx="1946002" cy="72"/>
            </a:xfrm>
            <a:prstGeom prst="rect">
              <a:avLst/>
            </a:prstGeom>
            <a:solidFill>
              <a:schemeClr val="accent3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66"/>
            <p:cNvSpPr/>
            <p:nvPr/>
          </p:nvSpPr>
          <p:spPr>
            <a:xfrm>
              <a:off x="2144196" y="814070"/>
              <a:ext cx="1946002" cy="2724403"/>
            </a:xfrm>
            <a:prstGeom prst="rect">
              <a:avLst/>
            </a:prstGeom>
            <a:solidFill>
              <a:srgbClr val="E0E0E0">
                <a:alpha val="89803"/>
              </a:srgbClr>
            </a:solidFill>
            <a:ln w="12700" cap="flat" cmpd="sng">
              <a:solidFill>
                <a:srgbClr val="E0E0E0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66"/>
            <p:cNvSpPr txBox="1"/>
            <p:nvPr/>
          </p:nvSpPr>
          <p:spPr>
            <a:xfrm>
              <a:off x="2144196" y="1849343"/>
              <a:ext cx="1946002" cy="16346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1700" tIns="330200" rIns="151700" bIns="3302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Calibri"/>
                <a:buNone/>
              </a:pPr>
              <a:r>
                <a:rPr lang="en-IN" sz="26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Prototype Design</a:t>
              </a:r>
              <a:endParaRPr sz="2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1" name="Google Shape;1561;p66"/>
            <p:cNvSpPr/>
            <p:nvPr/>
          </p:nvSpPr>
          <p:spPr>
            <a:xfrm>
              <a:off x="2708537" y="1086510"/>
              <a:ext cx="817320" cy="81732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66"/>
            <p:cNvSpPr txBox="1"/>
            <p:nvPr/>
          </p:nvSpPr>
          <p:spPr>
            <a:xfrm>
              <a:off x="2828231" y="1206204"/>
              <a:ext cx="577932" cy="5779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700" tIns="12700" rIns="63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900"/>
                <a:buFont typeface="Calibri"/>
                <a:buNone/>
              </a:pPr>
              <a:r>
                <a:rPr lang="en-IN" sz="3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1563" name="Google Shape;1563;p66"/>
            <p:cNvSpPr/>
            <p:nvPr/>
          </p:nvSpPr>
          <p:spPr>
            <a:xfrm>
              <a:off x="2144196" y="3538401"/>
              <a:ext cx="1946002" cy="72"/>
            </a:xfrm>
            <a:prstGeom prst="rect">
              <a:avLst/>
            </a:prstGeom>
            <a:solidFill>
              <a:srgbClr val="599BD5"/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66"/>
            <p:cNvSpPr/>
            <p:nvPr/>
          </p:nvSpPr>
          <p:spPr>
            <a:xfrm>
              <a:off x="4284798" y="814070"/>
              <a:ext cx="1946002" cy="2724403"/>
            </a:xfrm>
            <a:prstGeom prst="rect">
              <a:avLst/>
            </a:prstGeom>
            <a:solidFill>
              <a:srgbClr val="FFE8CA">
                <a:alpha val="89803"/>
              </a:srgbClr>
            </a:solidFill>
            <a:ln w="12700" cap="flat" cmpd="sng">
              <a:solidFill>
                <a:srgbClr val="FFE8CA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66"/>
            <p:cNvSpPr txBox="1"/>
            <p:nvPr/>
          </p:nvSpPr>
          <p:spPr>
            <a:xfrm>
              <a:off x="4284798" y="1849343"/>
              <a:ext cx="1946002" cy="16346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1700" tIns="330200" rIns="151700" bIns="3302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Calibri"/>
                <a:buNone/>
              </a:pPr>
              <a:r>
                <a:rPr lang="en-IN" sz="26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Model building</a:t>
              </a:r>
              <a:endParaRPr sz="2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6" name="Google Shape;1566;p66"/>
            <p:cNvSpPr/>
            <p:nvPr/>
          </p:nvSpPr>
          <p:spPr>
            <a:xfrm>
              <a:off x="4849139" y="1086510"/>
              <a:ext cx="817320" cy="817320"/>
            </a:xfrm>
            <a:prstGeom prst="ellipse">
              <a:avLst/>
            </a:prstGeom>
            <a:solidFill>
              <a:schemeClr val="accent6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66"/>
            <p:cNvSpPr txBox="1"/>
            <p:nvPr/>
          </p:nvSpPr>
          <p:spPr>
            <a:xfrm>
              <a:off x="4968833" y="1206204"/>
              <a:ext cx="577932" cy="5779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700" tIns="12700" rIns="63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900"/>
                <a:buFont typeface="Calibri"/>
                <a:buNone/>
              </a:pPr>
              <a:r>
                <a:rPr lang="en-IN" sz="3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1568" name="Google Shape;1568;p66"/>
            <p:cNvSpPr/>
            <p:nvPr/>
          </p:nvSpPr>
          <p:spPr>
            <a:xfrm>
              <a:off x="4284798" y="3538401"/>
              <a:ext cx="1946002" cy="72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66"/>
            <p:cNvSpPr/>
            <p:nvPr/>
          </p:nvSpPr>
          <p:spPr>
            <a:xfrm>
              <a:off x="6425401" y="814070"/>
              <a:ext cx="1946002" cy="2724403"/>
            </a:xfrm>
            <a:prstGeom prst="rect">
              <a:avLst/>
            </a:prstGeom>
            <a:solidFill>
              <a:srgbClr val="CFDEEF">
                <a:alpha val="89803"/>
              </a:srgbClr>
            </a:solidFill>
            <a:ln w="12700" cap="flat" cmpd="sng">
              <a:solidFill>
                <a:srgbClr val="CFDEEF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66"/>
            <p:cNvSpPr txBox="1"/>
            <p:nvPr/>
          </p:nvSpPr>
          <p:spPr>
            <a:xfrm>
              <a:off x="6425401" y="1849343"/>
              <a:ext cx="1946002" cy="16346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1700" tIns="330200" rIns="151700" bIns="3302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Calibri"/>
                <a:buNone/>
              </a:pPr>
              <a:r>
                <a:rPr lang="en-IN" sz="26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User Input</a:t>
              </a:r>
              <a:endParaRPr sz="2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1" name="Google Shape;1571;p66"/>
            <p:cNvSpPr/>
            <p:nvPr/>
          </p:nvSpPr>
          <p:spPr>
            <a:xfrm>
              <a:off x="6989741" y="1086510"/>
              <a:ext cx="817320" cy="817320"/>
            </a:xfrm>
            <a:prstGeom prst="ellipse">
              <a:avLst/>
            </a:prstGeom>
            <a:solidFill>
              <a:schemeClr val="accent3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66"/>
            <p:cNvSpPr txBox="1"/>
            <p:nvPr/>
          </p:nvSpPr>
          <p:spPr>
            <a:xfrm>
              <a:off x="7109435" y="1206204"/>
              <a:ext cx="577932" cy="5779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700" tIns="12700" rIns="63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900"/>
                <a:buFont typeface="Calibri"/>
                <a:buNone/>
              </a:pPr>
              <a:r>
                <a:rPr lang="en-IN" sz="3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1573" name="Google Shape;1573;p66"/>
            <p:cNvSpPr/>
            <p:nvPr/>
          </p:nvSpPr>
          <p:spPr>
            <a:xfrm>
              <a:off x="6425401" y="3538401"/>
              <a:ext cx="1946002" cy="72"/>
            </a:xfrm>
            <a:prstGeom prst="rect">
              <a:avLst/>
            </a:prstGeom>
            <a:solidFill>
              <a:schemeClr val="accent4"/>
            </a:solidFill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66"/>
            <p:cNvSpPr/>
            <p:nvPr/>
          </p:nvSpPr>
          <p:spPr>
            <a:xfrm>
              <a:off x="8566003" y="814070"/>
              <a:ext cx="1946002" cy="2724403"/>
            </a:xfrm>
            <a:prstGeom prst="rect">
              <a:avLst/>
            </a:prstGeom>
            <a:solidFill>
              <a:srgbClr val="D4E2CE">
                <a:alpha val="89803"/>
              </a:srgbClr>
            </a:solidFill>
            <a:ln w="12700" cap="flat" cmpd="sng">
              <a:solidFill>
                <a:srgbClr val="D4E2CE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66"/>
            <p:cNvSpPr txBox="1"/>
            <p:nvPr/>
          </p:nvSpPr>
          <p:spPr>
            <a:xfrm>
              <a:off x="8566003" y="1849343"/>
              <a:ext cx="1946002" cy="16346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1700" tIns="330200" rIns="151700" bIns="3302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Calibri"/>
                <a:buNone/>
              </a:pPr>
              <a:r>
                <a:rPr lang="en-IN" sz="26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High fidelity Prototype</a:t>
              </a:r>
              <a:endParaRPr sz="2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6" name="Google Shape;1576;p66"/>
            <p:cNvSpPr/>
            <p:nvPr/>
          </p:nvSpPr>
          <p:spPr>
            <a:xfrm>
              <a:off x="9130344" y="1086510"/>
              <a:ext cx="817320" cy="817320"/>
            </a:xfrm>
            <a:prstGeom prst="ellipse">
              <a:avLst/>
            </a:prstGeom>
            <a:solidFill>
              <a:srgbClr val="599BD5"/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66"/>
            <p:cNvSpPr txBox="1"/>
            <p:nvPr/>
          </p:nvSpPr>
          <p:spPr>
            <a:xfrm>
              <a:off x="9250038" y="1206204"/>
              <a:ext cx="577932" cy="5779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700" tIns="12700" rIns="63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900"/>
                <a:buFont typeface="Calibri"/>
                <a:buNone/>
              </a:pPr>
              <a:r>
                <a:rPr lang="en-IN" sz="3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1578" name="Google Shape;1578;p66"/>
            <p:cNvSpPr/>
            <p:nvPr/>
          </p:nvSpPr>
          <p:spPr>
            <a:xfrm>
              <a:off x="8566003" y="3538401"/>
              <a:ext cx="1946002" cy="72"/>
            </a:xfrm>
            <a:prstGeom prst="rect">
              <a:avLst/>
            </a:prstGeom>
            <a:solidFill>
              <a:schemeClr val="accent6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79" name="Google Shape;1579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2808" y="-42473"/>
            <a:ext cx="2969091" cy="619717"/>
          </a:xfrm>
          <a:prstGeom prst="rect">
            <a:avLst/>
          </a:prstGeom>
          <a:noFill/>
          <a:ln>
            <a:noFill/>
          </a:ln>
        </p:spPr>
      </p:pic>
      <p:sp>
        <p:nvSpPr>
          <p:cNvPr id="1580" name="Google Shape;1580;p66"/>
          <p:cNvSpPr/>
          <p:nvPr/>
        </p:nvSpPr>
        <p:spPr>
          <a:xfrm>
            <a:off x="-50101" y="-42473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1" name="Google Shape;1581;p66" descr="RV College Of Engineering Mission Statement, Employees and Hiring | LinkedI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7931" y="162314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2" name="Google Shape;1582;p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66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67"/>
          <p:cNvSpPr txBox="1">
            <a:spLocks noGrp="1"/>
          </p:cNvSpPr>
          <p:nvPr>
            <p:ph type="title"/>
          </p:nvPr>
        </p:nvSpPr>
        <p:spPr>
          <a:xfrm>
            <a:off x="344624" y="320675"/>
            <a:ext cx="1140748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IN" sz="5400" b="1" i="1"/>
              <a:t>LOW FIDELITY PROTOTYPE</a:t>
            </a:r>
            <a:endParaRPr sz="5400" i="1"/>
          </a:p>
        </p:txBody>
      </p:sp>
      <p:sp>
        <p:nvSpPr>
          <p:cNvPr id="1588" name="Google Shape;1588;p67"/>
          <p:cNvSpPr/>
          <p:nvPr/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89" name="Google Shape;1589;p67"/>
          <p:cNvGrpSpPr/>
          <p:nvPr/>
        </p:nvGrpSpPr>
        <p:grpSpPr>
          <a:xfrm>
            <a:off x="395242" y="2291293"/>
            <a:ext cx="11306250" cy="3420001"/>
            <a:chOff x="50618" y="465668"/>
            <a:chExt cx="11306250" cy="3420001"/>
          </a:xfrm>
        </p:grpSpPr>
        <p:sp>
          <p:nvSpPr>
            <p:cNvPr id="1590" name="Google Shape;1590;p67"/>
            <p:cNvSpPr/>
            <p:nvPr/>
          </p:nvSpPr>
          <p:spPr>
            <a:xfrm>
              <a:off x="708743" y="465668"/>
              <a:ext cx="2058750" cy="2058750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DDE5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67"/>
            <p:cNvSpPr/>
            <p:nvPr/>
          </p:nvSpPr>
          <p:spPr>
            <a:xfrm>
              <a:off x="1147493" y="904419"/>
              <a:ext cx="1181250" cy="118125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67"/>
            <p:cNvSpPr/>
            <p:nvPr/>
          </p:nvSpPr>
          <p:spPr>
            <a:xfrm>
              <a:off x="50618" y="3165669"/>
              <a:ext cx="3375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67"/>
            <p:cNvSpPr txBox="1"/>
            <p:nvPr/>
          </p:nvSpPr>
          <p:spPr>
            <a:xfrm>
              <a:off x="50618" y="3165669"/>
              <a:ext cx="3375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IN" sz="1800" i="1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WIZARD OF OZ PROTOTYPE</a:t>
              </a:r>
              <a:endParaRPr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4" name="Google Shape;1594;p67"/>
            <p:cNvSpPr/>
            <p:nvPr/>
          </p:nvSpPr>
          <p:spPr>
            <a:xfrm>
              <a:off x="4674368" y="465668"/>
              <a:ext cx="2058750" cy="2058750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DDE5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67"/>
            <p:cNvSpPr/>
            <p:nvPr/>
          </p:nvSpPr>
          <p:spPr>
            <a:xfrm>
              <a:off x="5113118" y="904419"/>
              <a:ext cx="1181250" cy="118125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67"/>
            <p:cNvSpPr/>
            <p:nvPr/>
          </p:nvSpPr>
          <p:spPr>
            <a:xfrm>
              <a:off x="4016243" y="3165669"/>
              <a:ext cx="3375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67"/>
            <p:cNvSpPr txBox="1"/>
            <p:nvPr/>
          </p:nvSpPr>
          <p:spPr>
            <a:xfrm>
              <a:off x="4016243" y="3165669"/>
              <a:ext cx="3375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IN" sz="1800" i="1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BROUGHT IN 2 USERS TO TEST OUR LOW FIDELITY-MOCK WEBSITE</a:t>
              </a:r>
              <a:endParaRPr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8" name="Google Shape;1598;p67"/>
            <p:cNvSpPr/>
            <p:nvPr/>
          </p:nvSpPr>
          <p:spPr>
            <a:xfrm>
              <a:off x="8639993" y="465668"/>
              <a:ext cx="2058750" cy="2058750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DDE5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67"/>
            <p:cNvSpPr/>
            <p:nvPr/>
          </p:nvSpPr>
          <p:spPr>
            <a:xfrm>
              <a:off x="9078743" y="904419"/>
              <a:ext cx="1181250" cy="118125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67"/>
            <p:cNvSpPr/>
            <p:nvPr/>
          </p:nvSpPr>
          <p:spPr>
            <a:xfrm>
              <a:off x="7981868" y="3165669"/>
              <a:ext cx="3375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67"/>
            <p:cNvSpPr txBox="1"/>
            <p:nvPr/>
          </p:nvSpPr>
          <p:spPr>
            <a:xfrm>
              <a:off x="7981868" y="3165669"/>
              <a:ext cx="3375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IN" sz="1800" i="1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RECEIVED FEEDBACK TO WORK ON HIGHER PROTOTYPE</a:t>
              </a:r>
              <a:endParaRPr/>
            </a:p>
          </p:txBody>
        </p:sp>
      </p:grpSp>
      <p:pic>
        <p:nvPicPr>
          <p:cNvPr id="1602" name="Google Shape;1602;p67" descr="RV College Of Engineering Mission Statement, Employees and Hiring | LinkedIn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7931" y="162314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3" name="Google Shape;1603;p6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172808" y="-42473"/>
            <a:ext cx="2969091" cy="619717"/>
          </a:xfrm>
          <a:prstGeom prst="rect">
            <a:avLst/>
          </a:prstGeom>
          <a:noFill/>
          <a:ln>
            <a:noFill/>
          </a:ln>
        </p:spPr>
      </p:pic>
      <p:sp>
        <p:nvSpPr>
          <p:cNvPr id="1604" name="Google Shape;1604;p67"/>
          <p:cNvSpPr/>
          <p:nvPr/>
        </p:nvSpPr>
        <p:spPr>
          <a:xfrm>
            <a:off x="-50101" y="-42473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5" name="Google Shape;1605;p67" descr="RV College Of Engineering Mission Statement, Employees and Hiring | LinkedIn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7931" y="162314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67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68"/>
          <p:cNvSpPr/>
          <p:nvPr/>
        </p:nvSpPr>
        <p:spPr>
          <a:xfrm>
            <a:off x="167951" y="2668555"/>
            <a:ext cx="1679510" cy="120364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76200" cap="flat" cmpd="sng">
            <a:solidFill>
              <a:srgbClr val="17365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IN" sz="18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Register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IN" sz="18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IN" sz="18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Login</a:t>
            </a:r>
            <a:endParaRPr/>
          </a:p>
        </p:txBody>
      </p:sp>
      <p:sp>
        <p:nvSpPr>
          <p:cNvPr id="1612" name="Google Shape;1612;p68"/>
          <p:cNvSpPr/>
          <p:nvPr/>
        </p:nvSpPr>
        <p:spPr>
          <a:xfrm>
            <a:off x="2214466" y="2668555"/>
            <a:ext cx="1679510" cy="120364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76200" cap="flat" cmpd="sng">
            <a:solidFill>
              <a:srgbClr val="17365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IN" sz="18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Login as student or teacher</a:t>
            </a:r>
            <a:endParaRPr/>
          </a:p>
        </p:txBody>
      </p:sp>
      <p:sp>
        <p:nvSpPr>
          <p:cNvPr id="1613" name="Google Shape;1613;p68"/>
          <p:cNvSpPr/>
          <p:nvPr/>
        </p:nvSpPr>
        <p:spPr>
          <a:xfrm>
            <a:off x="2214466" y="185053"/>
            <a:ext cx="1679510" cy="1537998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76200" cap="flat" cmpd="sng">
            <a:solidFill>
              <a:srgbClr val="17365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1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IN" sz="18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Analysis, QnA, Timetable, Quizzes and Tests</a:t>
            </a:r>
            <a:endParaRPr/>
          </a:p>
        </p:txBody>
      </p:sp>
      <p:sp>
        <p:nvSpPr>
          <p:cNvPr id="1614" name="Google Shape;1614;p68"/>
          <p:cNvSpPr/>
          <p:nvPr/>
        </p:nvSpPr>
        <p:spPr>
          <a:xfrm>
            <a:off x="2170312" y="4817699"/>
            <a:ext cx="1679510" cy="1665913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76200" cap="flat" cmpd="sng">
            <a:solidFill>
              <a:srgbClr val="17365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IN" sz="18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Analysis, QnA, Schedule, Quizzes and Tests</a:t>
            </a:r>
            <a:endParaRPr/>
          </a:p>
        </p:txBody>
      </p:sp>
      <p:sp>
        <p:nvSpPr>
          <p:cNvPr id="1615" name="Google Shape;1615;p68"/>
          <p:cNvSpPr/>
          <p:nvPr/>
        </p:nvSpPr>
        <p:spPr>
          <a:xfrm>
            <a:off x="4301412" y="185056"/>
            <a:ext cx="1679510" cy="120364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76200" cap="flat" cmpd="sng">
            <a:solidFill>
              <a:srgbClr val="17365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IN" sz="18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Analysis: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IN" sz="18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Pie Charts, Graphs</a:t>
            </a:r>
            <a:endParaRPr/>
          </a:p>
        </p:txBody>
      </p:sp>
      <p:sp>
        <p:nvSpPr>
          <p:cNvPr id="1616" name="Google Shape;1616;p68"/>
          <p:cNvSpPr/>
          <p:nvPr/>
        </p:nvSpPr>
        <p:spPr>
          <a:xfrm>
            <a:off x="4301412" y="5264020"/>
            <a:ext cx="1679510" cy="120364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76200" cap="flat" cmpd="sng">
            <a:solidFill>
              <a:srgbClr val="17365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IN" sz="18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Analysis: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IN" sz="18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(student and class wise)</a:t>
            </a:r>
            <a:endParaRPr/>
          </a:p>
        </p:txBody>
      </p:sp>
      <p:sp>
        <p:nvSpPr>
          <p:cNvPr id="1617" name="Google Shape;1617;p68"/>
          <p:cNvSpPr/>
          <p:nvPr/>
        </p:nvSpPr>
        <p:spPr>
          <a:xfrm>
            <a:off x="10372936" y="2574467"/>
            <a:ext cx="1679510" cy="120364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76200" cap="flat" cmpd="sng">
            <a:solidFill>
              <a:srgbClr val="17365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IN" sz="18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Video Recording + interactive tools</a:t>
            </a:r>
            <a:endParaRPr/>
          </a:p>
        </p:txBody>
      </p:sp>
      <p:cxnSp>
        <p:nvCxnSpPr>
          <p:cNvPr id="1618" name="Google Shape;1618;p68"/>
          <p:cNvCxnSpPr/>
          <p:nvPr/>
        </p:nvCxnSpPr>
        <p:spPr>
          <a:xfrm rot="10800000">
            <a:off x="3054221" y="1858743"/>
            <a:ext cx="0" cy="615815"/>
          </a:xfrm>
          <a:prstGeom prst="straightConnector1">
            <a:avLst/>
          </a:prstGeom>
          <a:noFill/>
          <a:ln w="76200" cap="flat" cmpd="sng">
            <a:solidFill>
              <a:srgbClr val="17365D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19" name="Google Shape;1619;p68"/>
          <p:cNvCxnSpPr/>
          <p:nvPr/>
        </p:nvCxnSpPr>
        <p:spPr>
          <a:xfrm>
            <a:off x="3054221" y="4034709"/>
            <a:ext cx="0" cy="620487"/>
          </a:xfrm>
          <a:prstGeom prst="straightConnector1">
            <a:avLst/>
          </a:prstGeom>
          <a:noFill/>
          <a:ln w="76200" cap="flat" cmpd="sng">
            <a:solidFill>
              <a:srgbClr val="17365D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20" name="Google Shape;1620;p68"/>
          <p:cNvCxnSpPr/>
          <p:nvPr/>
        </p:nvCxnSpPr>
        <p:spPr>
          <a:xfrm>
            <a:off x="11215802" y="1555876"/>
            <a:ext cx="0" cy="883688"/>
          </a:xfrm>
          <a:prstGeom prst="straightConnector1">
            <a:avLst/>
          </a:prstGeom>
          <a:noFill/>
          <a:ln w="76200" cap="flat" cmpd="sng">
            <a:solidFill>
              <a:srgbClr val="17365D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621" name="Google Shape;1621;p68"/>
          <p:cNvSpPr txBox="1"/>
          <p:nvPr/>
        </p:nvSpPr>
        <p:spPr>
          <a:xfrm>
            <a:off x="2064513" y="2049239"/>
            <a:ext cx="92313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IN" sz="18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Student</a:t>
            </a:r>
            <a:endParaRPr/>
          </a:p>
        </p:txBody>
      </p:sp>
      <p:sp>
        <p:nvSpPr>
          <p:cNvPr id="1622" name="Google Shape;1622;p68"/>
          <p:cNvSpPr txBox="1"/>
          <p:nvPr/>
        </p:nvSpPr>
        <p:spPr>
          <a:xfrm>
            <a:off x="2092508" y="4160286"/>
            <a:ext cx="9175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IN" sz="18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Teacher</a:t>
            </a:r>
            <a:endParaRPr/>
          </a:p>
        </p:txBody>
      </p:sp>
      <p:sp>
        <p:nvSpPr>
          <p:cNvPr id="1623" name="Google Shape;1623;p68"/>
          <p:cNvSpPr txBox="1"/>
          <p:nvPr/>
        </p:nvSpPr>
        <p:spPr>
          <a:xfrm>
            <a:off x="2454527" y="208885"/>
            <a:ext cx="126989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IN" sz="18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Dashboard: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1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4" name="Google Shape;1624;p68"/>
          <p:cNvSpPr txBox="1"/>
          <p:nvPr/>
        </p:nvSpPr>
        <p:spPr>
          <a:xfrm>
            <a:off x="2419271" y="4817699"/>
            <a:ext cx="12698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IN" sz="18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Dashboard:</a:t>
            </a:r>
            <a:endParaRPr/>
          </a:p>
        </p:txBody>
      </p:sp>
      <p:sp>
        <p:nvSpPr>
          <p:cNvPr id="1625" name="Google Shape;1625;p68"/>
          <p:cNvSpPr/>
          <p:nvPr/>
        </p:nvSpPr>
        <p:spPr>
          <a:xfrm>
            <a:off x="9812694" y="185053"/>
            <a:ext cx="1679510" cy="120364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76200" cap="flat" cmpd="sng">
            <a:solidFill>
              <a:srgbClr val="17365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IN" sz="18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Timetable: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IN" sz="18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Class, subject, date, time, link</a:t>
            </a:r>
            <a:endParaRPr/>
          </a:p>
        </p:txBody>
      </p:sp>
      <p:sp>
        <p:nvSpPr>
          <p:cNvPr id="1626" name="Google Shape;1626;p68"/>
          <p:cNvSpPr/>
          <p:nvPr/>
        </p:nvSpPr>
        <p:spPr>
          <a:xfrm>
            <a:off x="9750492" y="5279964"/>
            <a:ext cx="1679510" cy="120364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76200" cap="flat" cmpd="sng">
            <a:solidFill>
              <a:srgbClr val="17365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IN" sz="18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Timetable: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IN" sz="18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Class, subject, date, time, link</a:t>
            </a:r>
            <a:endParaRPr sz="1800" b="0" i="1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7" name="Google Shape;1627;p68"/>
          <p:cNvSpPr/>
          <p:nvPr/>
        </p:nvSpPr>
        <p:spPr>
          <a:xfrm>
            <a:off x="6134883" y="185055"/>
            <a:ext cx="1679510" cy="120364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76200" cap="flat" cmpd="sng">
            <a:solidFill>
              <a:srgbClr val="17365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IN" sz="18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QnA: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IN" sz="18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Answered, post questions</a:t>
            </a:r>
            <a:endParaRPr/>
          </a:p>
        </p:txBody>
      </p:sp>
      <p:sp>
        <p:nvSpPr>
          <p:cNvPr id="1628" name="Google Shape;1628;p68"/>
          <p:cNvSpPr/>
          <p:nvPr/>
        </p:nvSpPr>
        <p:spPr>
          <a:xfrm>
            <a:off x="7979222" y="169493"/>
            <a:ext cx="1679510" cy="120364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76200" cap="flat" cmpd="sng">
            <a:solidFill>
              <a:srgbClr val="17365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IN" sz="18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Quizzes and Tests: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IN" sz="18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Score Analysis</a:t>
            </a:r>
            <a:endParaRPr/>
          </a:p>
        </p:txBody>
      </p:sp>
      <p:sp>
        <p:nvSpPr>
          <p:cNvPr id="1629" name="Google Shape;1629;p68"/>
          <p:cNvSpPr/>
          <p:nvPr/>
        </p:nvSpPr>
        <p:spPr>
          <a:xfrm>
            <a:off x="7934132" y="5264019"/>
            <a:ext cx="1679510" cy="120364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76200" cap="flat" cmpd="sng">
            <a:solidFill>
              <a:srgbClr val="17365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IN" sz="18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Quizzes and Tests: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IN" sz="18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Correct and score </a:t>
            </a:r>
            <a:endParaRPr/>
          </a:p>
        </p:txBody>
      </p:sp>
      <p:sp>
        <p:nvSpPr>
          <p:cNvPr id="1630" name="Google Shape;1630;p68"/>
          <p:cNvSpPr/>
          <p:nvPr/>
        </p:nvSpPr>
        <p:spPr>
          <a:xfrm>
            <a:off x="6117772" y="5279965"/>
            <a:ext cx="1679510" cy="120364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76200" cap="flat" cmpd="sng">
            <a:solidFill>
              <a:srgbClr val="17365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IN" sz="18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QnA: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IN" sz="18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Answered,Unanswered post questions</a:t>
            </a:r>
            <a:endParaRPr/>
          </a:p>
        </p:txBody>
      </p:sp>
      <p:cxnSp>
        <p:nvCxnSpPr>
          <p:cNvPr id="1631" name="Google Shape;1631;p68"/>
          <p:cNvCxnSpPr/>
          <p:nvPr/>
        </p:nvCxnSpPr>
        <p:spPr>
          <a:xfrm>
            <a:off x="3690795" y="1723050"/>
            <a:ext cx="7086062" cy="0"/>
          </a:xfrm>
          <a:prstGeom prst="straightConnector1">
            <a:avLst/>
          </a:prstGeom>
          <a:noFill/>
          <a:ln w="76200" cap="flat" cmpd="sng">
            <a:solidFill>
              <a:srgbClr val="17365D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32" name="Google Shape;1632;p68"/>
          <p:cNvCxnSpPr/>
          <p:nvPr/>
        </p:nvCxnSpPr>
        <p:spPr>
          <a:xfrm rot="10800000">
            <a:off x="10739533" y="1388702"/>
            <a:ext cx="0" cy="334348"/>
          </a:xfrm>
          <a:prstGeom prst="straightConnector1">
            <a:avLst/>
          </a:prstGeom>
          <a:noFill/>
          <a:ln w="76200" cap="flat" cmpd="sng">
            <a:solidFill>
              <a:srgbClr val="17365D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33" name="Google Shape;1633;p68"/>
          <p:cNvCxnSpPr/>
          <p:nvPr/>
        </p:nvCxnSpPr>
        <p:spPr>
          <a:xfrm rot="10800000">
            <a:off x="8808109" y="1359152"/>
            <a:ext cx="0" cy="334348"/>
          </a:xfrm>
          <a:prstGeom prst="straightConnector1">
            <a:avLst/>
          </a:prstGeom>
          <a:noFill/>
          <a:ln w="76200" cap="flat" cmpd="sng">
            <a:solidFill>
              <a:srgbClr val="17365D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34" name="Google Shape;1634;p68"/>
          <p:cNvCxnSpPr/>
          <p:nvPr/>
        </p:nvCxnSpPr>
        <p:spPr>
          <a:xfrm rot="10800000">
            <a:off x="7038392" y="1388702"/>
            <a:ext cx="0" cy="334348"/>
          </a:xfrm>
          <a:prstGeom prst="straightConnector1">
            <a:avLst/>
          </a:prstGeom>
          <a:noFill/>
          <a:ln w="76200" cap="flat" cmpd="sng">
            <a:solidFill>
              <a:srgbClr val="17365D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35" name="Google Shape;1635;p68"/>
          <p:cNvCxnSpPr/>
          <p:nvPr/>
        </p:nvCxnSpPr>
        <p:spPr>
          <a:xfrm rot="10800000">
            <a:off x="5134947" y="1388702"/>
            <a:ext cx="0" cy="334348"/>
          </a:xfrm>
          <a:prstGeom prst="straightConnector1">
            <a:avLst/>
          </a:prstGeom>
          <a:noFill/>
          <a:ln w="76200" cap="flat" cmpd="sng">
            <a:solidFill>
              <a:srgbClr val="17365D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36" name="Google Shape;1636;p68"/>
          <p:cNvCxnSpPr/>
          <p:nvPr/>
        </p:nvCxnSpPr>
        <p:spPr>
          <a:xfrm>
            <a:off x="3849822" y="4963881"/>
            <a:ext cx="7086062" cy="0"/>
          </a:xfrm>
          <a:prstGeom prst="straightConnector1">
            <a:avLst/>
          </a:prstGeom>
          <a:noFill/>
          <a:ln w="76200" cap="flat" cmpd="sng">
            <a:solidFill>
              <a:srgbClr val="17365D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37" name="Google Shape;1637;p68"/>
          <p:cNvCxnSpPr/>
          <p:nvPr/>
        </p:nvCxnSpPr>
        <p:spPr>
          <a:xfrm>
            <a:off x="10898560" y="4963881"/>
            <a:ext cx="0" cy="316083"/>
          </a:xfrm>
          <a:prstGeom prst="straightConnector1">
            <a:avLst/>
          </a:prstGeom>
          <a:noFill/>
          <a:ln w="76200" cap="flat" cmpd="sng">
            <a:solidFill>
              <a:srgbClr val="17365D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38" name="Google Shape;1638;p68"/>
          <p:cNvCxnSpPr/>
          <p:nvPr/>
        </p:nvCxnSpPr>
        <p:spPr>
          <a:xfrm>
            <a:off x="9007557" y="4963882"/>
            <a:ext cx="0" cy="316082"/>
          </a:xfrm>
          <a:prstGeom prst="straightConnector1">
            <a:avLst/>
          </a:prstGeom>
          <a:noFill/>
          <a:ln w="76200" cap="flat" cmpd="sng">
            <a:solidFill>
              <a:srgbClr val="17365D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39" name="Google Shape;1639;p68"/>
          <p:cNvCxnSpPr/>
          <p:nvPr/>
        </p:nvCxnSpPr>
        <p:spPr>
          <a:xfrm>
            <a:off x="7197419" y="4963881"/>
            <a:ext cx="0" cy="316083"/>
          </a:xfrm>
          <a:prstGeom prst="straightConnector1">
            <a:avLst/>
          </a:prstGeom>
          <a:noFill/>
          <a:ln w="76200" cap="flat" cmpd="sng">
            <a:solidFill>
              <a:srgbClr val="17365D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40" name="Google Shape;1640;p68"/>
          <p:cNvCxnSpPr/>
          <p:nvPr/>
        </p:nvCxnSpPr>
        <p:spPr>
          <a:xfrm>
            <a:off x="5293974" y="4963881"/>
            <a:ext cx="0" cy="316083"/>
          </a:xfrm>
          <a:prstGeom prst="straightConnector1">
            <a:avLst/>
          </a:prstGeom>
          <a:noFill/>
          <a:ln w="76200" cap="flat" cmpd="sng">
            <a:solidFill>
              <a:srgbClr val="17365D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41" name="Google Shape;1641;p68"/>
          <p:cNvCxnSpPr/>
          <p:nvPr/>
        </p:nvCxnSpPr>
        <p:spPr>
          <a:xfrm rot="10800000" flipH="1">
            <a:off x="11197141" y="4013329"/>
            <a:ext cx="1" cy="1108593"/>
          </a:xfrm>
          <a:prstGeom prst="straightConnector1">
            <a:avLst/>
          </a:prstGeom>
          <a:noFill/>
          <a:ln w="76200" cap="flat" cmpd="sng">
            <a:solidFill>
              <a:srgbClr val="17365D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642" name="Google Shape;1642;p68"/>
          <p:cNvSpPr txBox="1"/>
          <p:nvPr/>
        </p:nvSpPr>
        <p:spPr>
          <a:xfrm>
            <a:off x="4301412" y="2785177"/>
            <a:ext cx="568896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BF8E"/>
              </a:buClr>
              <a:buSzPts val="4400"/>
              <a:buFont typeface="Calibri"/>
              <a:buNone/>
            </a:pPr>
            <a:r>
              <a:rPr lang="en-IN" sz="4400" b="1" i="1" u="sng" strike="noStrike" cap="none">
                <a:solidFill>
                  <a:srgbClr val="FABF8E"/>
                </a:solidFill>
                <a:latin typeface="Calibri"/>
                <a:ea typeface="Calibri"/>
                <a:cs typeface="Calibri"/>
                <a:sym typeface="Calibri"/>
              </a:rPr>
              <a:t>PROTOTYPE DESIGN</a:t>
            </a:r>
            <a:endParaRPr/>
          </a:p>
        </p:txBody>
      </p:sp>
      <p:pic>
        <p:nvPicPr>
          <p:cNvPr id="1643" name="Google Shape;1643;p68" descr="RV College Of Engineering Mission Statement, Employees and Hiring | LinkedI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931" y="162314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4" name="Google Shape;1644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5" name="Google Shape;1645;p68"/>
          <p:cNvSpPr txBox="1"/>
          <p:nvPr/>
        </p:nvSpPr>
        <p:spPr>
          <a:xfrm>
            <a:off x="4729844" y="3527993"/>
            <a:ext cx="61348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sng">
                <a:solidFill>
                  <a:srgbClr val="3367D6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https://ar-online-education.godaddysites.com/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6" name="Google Shape;164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68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1" name="Google Shape;1651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640" y="2367988"/>
            <a:ext cx="3333165" cy="1479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2" name="Google Shape;1652;p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3123" y="5329511"/>
            <a:ext cx="3507401" cy="1528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3" name="Google Shape;1653;p6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10203" y="4588684"/>
            <a:ext cx="4552950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4" name="Google Shape;1654;p6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3123" y="202391"/>
            <a:ext cx="4569424" cy="208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5" name="Google Shape;1655;p6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96000" y="1544477"/>
            <a:ext cx="4524375" cy="20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6" name="Google Shape;1656;p6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13123" y="3970027"/>
            <a:ext cx="3402616" cy="12373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7" name="Google Shape;1657;p69"/>
          <p:cNvCxnSpPr/>
          <p:nvPr/>
        </p:nvCxnSpPr>
        <p:spPr>
          <a:xfrm>
            <a:off x="5089763" y="1347821"/>
            <a:ext cx="899021" cy="393311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58" name="Google Shape;1658;p69"/>
          <p:cNvCxnSpPr/>
          <p:nvPr/>
        </p:nvCxnSpPr>
        <p:spPr>
          <a:xfrm>
            <a:off x="8220269" y="3733580"/>
            <a:ext cx="0" cy="830881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59" name="Google Shape;1659;p69"/>
          <p:cNvCxnSpPr/>
          <p:nvPr/>
        </p:nvCxnSpPr>
        <p:spPr>
          <a:xfrm rot="10800000">
            <a:off x="4366727" y="3164102"/>
            <a:ext cx="858416" cy="635311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60" name="Google Shape;1660;p69"/>
          <p:cNvCxnSpPr/>
          <p:nvPr/>
        </p:nvCxnSpPr>
        <p:spPr>
          <a:xfrm rot="10800000">
            <a:off x="4366727" y="4564461"/>
            <a:ext cx="970383" cy="24223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61" name="Google Shape;1661;p69"/>
          <p:cNvCxnSpPr/>
          <p:nvPr/>
        </p:nvCxnSpPr>
        <p:spPr>
          <a:xfrm flipH="1">
            <a:off x="4503972" y="5391910"/>
            <a:ext cx="925203" cy="520783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662" name="Google Shape;1662;p6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222909" y="0"/>
            <a:ext cx="2969091" cy="619717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6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4" name="Google Shape;1664;p69" descr="RV College Of Engineering Mission Statement, Employees and Hiring | LinkedIn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1074220" y="395321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5" name="Google Shape;1665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69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7"/>
          <p:cNvSpPr txBox="1"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IN">
                <a:solidFill>
                  <a:srgbClr val="FFFFFF"/>
                </a:solidFill>
              </a:rPr>
              <a:t>Stages of the Empathy Phase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09" name="Google Shape;609;p7"/>
          <p:cNvSpPr/>
          <p:nvPr/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lt1">
              <a:alpha val="9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0" name="Google Shape;610;p7"/>
          <p:cNvGrpSpPr/>
          <p:nvPr/>
        </p:nvGrpSpPr>
        <p:grpSpPr>
          <a:xfrm>
            <a:off x="966000" y="2896580"/>
            <a:ext cx="10260000" cy="2160000"/>
            <a:chOff x="127800" y="1095669"/>
            <a:chExt cx="10260000" cy="2160000"/>
          </a:xfrm>
        </p:grpSpPr>
        <p:sp>
          <p:nvSpPr>
            <p:cNvPr id="611" name="Google Shape;611;p7"/>
            <p:cNvSpPr/>
            <p:nvPr/>
          </p:nvSpPr>
          <p:spPr>
            <a:xfrm>
              <a:off x="478800" y="1095669"/>
              <a:ext cx="1098000" cy="109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7"/>
            <p:cNvSpPr/>
            <p:nvPr/>
          </p:nvSpPr>
          <p:spPr>
            <a:xfrm>
              <a:off x="712800" y="1329669"/>
              <a:ext cx="630000" cy="630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7"/>
            <p:cNvSpPr/>
            <p:nvPr/>
          </p:nvSpPr>
          <p:spPr>
            <a:xfrm>
              <a:off x="127800" y="2535669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7"/>
            <p:cNvSpPr txBox="1"/>
            <p:nvPr/>
          </p:nvSpPr>
          <p:spPr>
            <a:xfrm>
              <a:off x="127800" y="2535669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lang="en-IN" sz="20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SURVEY FORM</a:t>
              </a:r>
              <a:endParaRPr/>
            </a:p>
          </p:txBody>
        </p:sp>
        <p:sp>
          <p:nvSpPr>
            <p:cNvPr id="615" name="Google Shape;615;p7"/>
            <p:cNvSpPr/>
            <p:nvPr/>
          </p:nvSpPr>
          <p:spPr>
            <a:xfrm>
              <a:off x="2593800" y="1095669"/>
              <a:ext cx="1098000" cy="109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7"/>
            <p:cNvSpPr/>
            <p:nvPr/>
          </p:nvSpPr>
          <p:spPr>
            <a:xfrm>
              <a:off x="2827800" y="1329668"/>
              <a:ext cx="630000" cy="6300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7"/>
            <p:cNvSpPr/>
            <p:nvPr/>
          </p:nvSpPr>
          <p:spPr>
            <a:xfrm>
              <a:off x="2242800" y="2535669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7"/>
            <p:cNvSpPr txBox="1"/>
            <p:nvPr/>
          </p:nvSpPr>
          <p:spPr>
            <a:xfrm>
              <a:off x="2242800" y="2535669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lang="en-IN" sz="20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QUESTIONNAIRE</a:t>
              </a:r>
              <a:endParaRPr/>
            </a:p>
          </p:txBody>
        </p:sp>
        <p:sp>
          <p:nvSpPr>
            <p:cNvPr id="619" name="Google Shape;619;p7"/>
            <p:cNvSpPr/>
            <p:nvPr/>
          </p:nvSpPr>
          <p:spPr>
            <a:xfrm>
              <a:off x="4708800" y="1095669"/>
              <a:ext cx="1098000" cy="1098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7"/>
            <p:cNvSpPr/>
            <p:nvPr/>
          </p:nvSpPr>
          <p:spPr>
            <a:xfrm>
              <a:off x="4942800" y="1329668"/>
              <a:ext cx="630000" cy="6300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7"/>
            <p:cNvSpPr/>
            <p:nvPr/>
          </p:nvSpPr>
          <p:spPr>
            <a:xfrm>
              <a:off x="4357800" y="2535669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7"/>
            <p:cNvSpPr txBox="1"/>
            <p:nvPr/>
          </p:nvSpPr>
          <p:spPr>
            <a:xfrm>
              <a:off x="4357800" y="2535669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lang="en-IN" sz="20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INTERVIEWS</a:t>
              </a:r>
              <a:endParaRPr/>
            </a:p>
          </p:txBody>
        </p:sp>
        <p:sp>
          <p:nvSpPr>
            <p:cNvPr id="623" name="Google Shape;623;p7"/>
            <p:cNvSpPr/>
            <p:nvPr/>
          </p:nvSpPr>
          <p:spPr>
            <a:xfrm>
              <a:off x="6823800" y="1095669"/>
              <a:ext cx="1098000" cy="1098000"/>
            </a:xfrm>
            <a:prstGeom prst="ellipse">
              <a:avLst/>
            </a:prstGeom>
            <a:solidFill>
              <a:srgbClr val="59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7"/>
            <p:cNvSpPr/>
            <p:nvPr/>
          </p:nvSpPr>
          <p:spPr>
            <a:xfrm>
              <a:off x="7057800" y="1329668"/>
              <a:ext cx="630000" cy="6300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7"/>
            <p:cNvSpPr/>
            <p:nvPr/>
          </p:nvSpPr>
          <p:spPr>
            <a:xfrm>
              <a:off x="6472800" y="2535669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7"/>
            <p:cNvSpPr txBox="1"/>
            <p:nvPr/>
          </p:nvSpPr>
          <p:spPr>
            <a:xfrm>
              <a:off x="6472800" y="2535669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lang="en-IN" sz="20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EMPATHY MAPS</a:t>
              </a:r>
              <a:endParaRPr/>
            </a:p>
          </p:txBody>
        </p:sp>
        <p:sp>
          <p:nvSpPr>
            <p:cNvPr id="627" name="Google Shape;627;p7"/>
            <p:cNvSpPr/>
            <p:nvPr/>
          </p:nvSpPr>
          <p:spPr>
            <a:xfrm>
              <a:off x="8938800" y="1095669"/>
              <a:ext cx="1098000" cy="1098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7"/>
            <p:cNvSpPr/>
            <p:nvPr/>
          </p:nvSpPr>
          <p:spPr>
            <a:xfrm>
              <a:off x="9172800" y="1329668"/>
              <a:ext cx="630000" cy="6300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7"/>
            <p:cNvSpPr/>
            <p:nvPr/>
          </p:nvSpPr>
          <p:spPr>
            <a:xfrm>
              <a:off x="8587800" y="2535669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7"/>
            <p:cNvSpPr txBox="1"/>
            <p:nvPr/>
          </p:nvSpPr>
          <p:spPr>
            <a:xfrm>
              <a:off x="8587800" y="2535669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lang="en-IN" sz="20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CUSTOMER JOURNEY MAP</a:t>
              </a:r>
              <a:endParaRPr/>
            </a:p>
          </p:txBody>
        </p:sp>
      </p:grpSp>
      <p:sp>
        <p:nvSpPr>
          <p:cNvPr id="631" name="Google Shape;631;p7"/>
          <p:cNvSpPr txBox="1"/>
          <p:nvPr/>
        </p:nvSpPr>
        <p:spPr>
          <a:xfrm>
            <a:off x="9953297" y="226380"/>
            <a:ext cx="24489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632" name="Google Shape;632;p7" descr="RV College Of Engineering Mission Statement, Employees and Hiring | LinkedIn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7931" y="162314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7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70"/>
          <p:cNvSpPr/>
          <p:nvPr/>
        </p:nvSpPr>
        <p:spPr>
          <a:xfrm>
            <a:off x="484096" y="470925"/>
            <a:ext cx="4381009" cy="5892104"/>
          </a:xfrm>
          <a:custGeom>
            <a:avLst/>
            <a:gdLst/>
            <a:ahLst/>
            <a:cxnLst/>
            <a:rect l="l" t="t" r="r" b="b"/>
            <a:pathLst>
              <a:path w="4381009" h="5892104" extrusionOk="0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1" name="Google Shape;1671;p70"/>
          <p:cNvSpPr txBox="1">
            <a:spLocks noGrp="1"/>
          </p:cNvSpPr>
          <p:nvPr>
            <p:ph type="title"/>
          </p:nvPr>
        </p:nvSpPr>
        <p:spPr>
          <a:xfrm>
            <a:off x="1022051" y="69613"/>
            <a:ext cx="3416158" cy="4795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IN" b="1">
                <a:solidFill>
                  <a:srgbClr val="FFFFFF"/>
                </a:solidFill>
              </a:rPr>
              <a:t>STUDENT USER</a:t>
            </a:r>
            <a:endParaRPr b="1">
              <a:solidFill>
                <a:srgbClr val="FFFFFF"/>
              </a:solidFill>
            </a:endParaRPr>
          </a:p>
        </p:txBody>
      </p:sp>
      <p:grpSp>
        <p:nvGrpSpPr>
          <p:cNvPr id="1672" name="Google Shape;1672;p70"/>
          <p:cNvGrpSpPr/>
          <p:nvPr/>
        </p:nvGrpSpPr>
        <p:grpSpPr>
          <a:xfrm>
            <a:off x="5194300" y="475521"/>
            <a:ext cx="6513603" cy="5876230"/>
            <a:chOff x="0" y="4597"/>
            <a:chExt cx="6513603" cy="5876230"/>
          </a:xfrm>
        </p:grpSpPr>
        <p:sp>
          <p:nvSpPr>
            <p:cNvPr id="1673" name="Google Shape;1673;p70"/>
            <p:cNvSpPr/>
            <p:nvPr/>
          </p:nvSpPr>
          <p:spPr>
            <a:xfrm>
              <a:off x="0" y="4597"/>
              <a:ext cx="6513603" cy="979371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70"/>
            <p:cNvSpPr/>
            <p:nvPr/>
          </p:nvSpPr>
          <p:spPr>
            <a:xfrm>
              <a:off x="296259" y="224956"/>
              <a:ext cx="538654" cy="538654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70"/>
            <p:cNvSpPr/>
            <p:nvPr/>
          </p:nvSpPr>
          <p:spPr>
            <a:xfrm>
              <a:off x="1131174" y="4597"/>
              <a:ext cx="5382429" cy="9793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70"/>
            <p:cNvSpPr txBox="1"/>
            <p:nvPr/>
          </p:nvSpPr>
          <p:spPr>
            <a:xfrm>
              <a:off x="1131174" y="4597"/>
              <a:ext cx="5382429" cy="9793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3650" tIns="103650" rIns="103650" bIns="1036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-IN" sz="1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Related answered Questions must be shown (like a discussion forum)</a:t>
              </a:r>
              <a:endPara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70"/>
            <p:cNvSpPr/>
            <p:nvPr/>
          </p:nvSpPr>
          <p:spPr>
            <a:xfrm>
              <a:off x="0" y="1228812"/>
              <a:ext cx="6513603" cy="979371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70"/>
            <p:cNvSpPr/>
            <p:nvPr/>
          </p:nvSpPr>
          <p:spPr>
            <a:xfrm>
              <a:off x="296259" y="1449171"/>
              <a:ext cx="538654" cy="538654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70"/>
            <p:cNvSpPr/>
            <p:nvPr/>
          </p:nvSpPr>
          <p:spPr>
            <a:xfrm>
              <a:off x="1131174" y="1228812"/>
              <a:ext cx="5382429" cy="9793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70"/>
            <p:cNvSpPr txBox="1"/>
            <p:nvPr/>
          </p:nvSpPr>
          <p:spPr>
            <a:xfrm>
              <a:off x="1131174" y="1228812"/>
              <a:ext cx="5382429" cy="9793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3650" tIns="103650" rIns="103650" bIns="1036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-IN" sz="1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Gives attendance details on timetable automatically</a:t>
              </a:r>
              <a:endPara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70"/>
            <p:cNvSpPr/>
            <p:nvPr/>
          </p:nvSpPr>
          <p:spPr>
            <a:xfrm>
              <a:off x="0" y="2468393"/>
              <a:ext cx="6513603" cy="979371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70"/>
            <p:cNvSpPr/>
            <p:nvPr/>
          </p:nvSpPr>
          <p:spPr>
            <a:xfrm>
              <a:off x="296259" y="2673385"/>
              <a:ext cx="538654" cy="538654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70"/>
            <p:cNvSpPr/>
            <p:nvPr/>
          </p:nvSpPr>
          <p:spPr>
            <a:xfrm>
              <a:off x="1131174" y="2468393"/>
              <a:ext cx="5382429" cy="9793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70"/>
            <p:cNvSpPr txBox="1"/>
            <p:nvPr/>
          </p:nvSpPr>
          <p:spPr>
            <a:xfrm>
              <a:off x="1131174" y="2468393"/>
              <a:ext cx="5382429" cy="9793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3650" tIns="103650" rIns="103650" bIns="1036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-IN" sz="1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Arrange feedback in analysis from poor to high</a:t>
              </a:r>
              <a:endPara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70"/>
            <p:cNvSpPr/>
            <p:nvPr/>
          </p:nvSpPr>
          <p:spPr>
            <a:xfrm>
              <a:off x="0" y="3677241"/>
              <a:ext cx="6513603" cy="979371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70"/>
            <p:cNvSpPr/>
            <p:nvPr/>
          </p:nvSpPr>
          <p:spPr>
            <a:xfrm>
              <a:off x="296259" y="3897600"/>
              <a:ext cx="538654" cy="538654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70"/>
            <p:cNvSpPr/>
            <p:nvPr/>
          </p:nvSpPr>
          <p:spPr>
            <a:xfrm>
              <a:off x="1131174" y="3677241"/>
              <a:ext cx="5382429" cy="9793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70"/>
            <p:cNvSpPr txBox="1"/>
            <p:nvPr/>
          </p:nvSpPr>
          <p:spPr>
            <a:xfrm>
              <a:off x="1131174" y="3677241"/>
              <a:ext cx="5382429" cy="9793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3650" tIns="103650" rIns="103650" bIns="1036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-IN" sz="1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Needs a description of what the platform does</a:t>
              </a:r>
              <a:endPara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70"/>
            <p:cNvSpPr/>
            <p:nvPr/>
          </p:nvSpPr>
          <p:spPr>
            <a:xfrm>
              <a:off x="0" y="4901456"/>
              <a:ext cx="6513603" cy="979371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70"/>
            <p:cNvSpPr/>
            <p:nvPr/>
          </p:nvSpPr>
          <p:spPr>
            <a:xfrm>
              <a:off x="296259" y="5121814"/>
              <a:ext cx="538654" cy="538654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70"/>
            <p:cNvSpPr/>
            <p:nvPr/>
          </p:nvSpPr>
          <p:spPr>
            <a:xfrm>
              <a:off x="1131174" y="4901456"/>
              <a:ext cx="5382429" cy="9793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70"/>
            <p:cNvSpPr txBox="1"/>
            <p:nvPr/>
          </p:nvSpPr>
          <p:spPr>
            <a:xfrm>
              <a:off x="1131174" y="4901456"/>
              <a:ext cx="5382429" cy="9793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3650" tIns="103650" rIns="103650" bIns="1036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-IN" sz="1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Hover on dashboard icons to learn about each feature</a:t>
              </a:r>
              <a:endPara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93" name="Google Shape;1693;p70" descr="RV College Of Engineering Mission Statement, Employees and Hiring | LinkedIn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7931" y="162314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4" name="Google Shape;1694;p7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222909" y="0"/>
            <a:ext cx="2969091" cy="619717"/>
          </a:xfrm>
          <a:prstGeom prst="rect">
            <a:avLst/>
          </a:prstGeom>
          <a:noFill/>
          <a:ln>
            <a:noFill/>
          </a:ln>
        </p:spPr>
      </p:pic>
      <p:sp>
        <p:nvSpPr>
          <p:cNvPr id="1695" name="Google Shape;1695;p7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6" name="Google Shape;1696;p70" descr="A screenshot of a video game&#10;&#10;Description automatically generated with medium confidence"/>
          <p:cNvPicPr preferRelativeResize="0"/>
          <p:nvPr/>
        </p:nvPicPr>
        <p:blipFill rotWithShape="1">
          <a:blip r:embed="rId10">
            <a:alphaModFix/>
          </a:blip>
          <a:srcRect l="15077" t="16926" r="15204" b="13150"/>
          <a:stretch/>
        </p:blipFill>
        <p:spPr>
          <a:xfrm>
            <a:off x="863029" y="3249384"/>
            <a:ext cx="3575180" cy="2016949"/>
          </a:xfrm>
          <a:prstGeom prst="rect">
            <a:avLst/>
          </a:prstGeom>
          <a:noFill/>
          <a:ln>
            <a:noFill/>
          </a:ln>
        </p:spPr>
      </p:pic>
      <p:sp>
        <p:nvSpPr>
          <p:cNvPr id="1697" name="Google Shape;1697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70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p7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3" name="Google Shape;1703;p71"/>
          <p:cNvSpPr txBox="1">
            <a:spLocks noGrp="1"/>
          </p:cNvSpPr>
          <p:nvPr>
            <p:ph type="title"/>
          </p:nvPr>
        </p:nvSpPr>
        <p:spPr>
          <a:xfrm>
            <a:off x="838200" y="368245"/>
            <a:ext cx="10515600" cy="1004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IN" b="1">
                <a:solidFill>
                  <a:srgbClr val="FFFFFF"/>
                </a:solidFill>
              </a:rPr>
              <a:t>TEACHER USER</a:t>
            </a:r>
            <a:endParaRPr/>
          </a:p>
        </p:txBody>
      </p:sp>
      <p:sp>
        <p:nvSpPr>
          <p:cNvPr id="1704" name="Google Shape;1704;p71"/>
          <p:cNvSpPr/>
          <p:nvPr/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lt1">
              <a:alpha val="9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05" name="Google Shape;1705;p71"/>
          <p:cNvGrpSpPr/>
          <p:nvPr/>
        </p:nvGrpSpPr>
        <p:grpSpPr>
          <a:xfrm>
            <a:off x="838405" y="3295240"/>
            <a:ext cx="10515189" cy="2975997"/>
            <a:chOff x="205" y="687670"/>
            <a:chExt cx="10515189" cy="2975997"/>
          </a:xfrm>
        </p:grpSpPr>
        <p:sp>
          <p:nvSpPr>
            <p:cNvPr id="1706" name="Google Shape;1706;p71"/>
            <p:cNvSpPr/>
            <p:nvPr/>
          </p:nvSpPr>
          <p:spPr>
            <a:xfrm>
              <a:off x="205" y="687670"/>
              <a:ext cx="2479997" cy="2975996"/>
            </a:xfrm>
            <a:prstGeom prst="rect">
              <a:avLst/>
            </a:prstGeom>
            <a:solidFill>
              <a:srgbClr val="BF504D"/>
            </a:solidFill>
            <a:ln w="12700" cap="flat" cmpd="sng">
              <a:solidFill>
                <a:srgbClr val="BF504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71"/>
            <p:cNvSpPr txBox="1"/>
            <p:nvPr/>
          </p:nvSpPr>
          <p:spPr>
            <a:xfrm>
              <a:off x="205" y="1878069"/>
              <a:ext cx="2479997" cy="1785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4950" tIns="0" rIns="244950" bIns="3302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IN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Give student details when question asked, apart from just name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71"/>
            <p:cNvSpPr/>
            <p:nvPr/>
          </p:nvSpPr>
          <p:spPr>
            <a:xfrm>
              <a:off x="205" y="687670"/>
              <a:ext cx="2479997" cy="11903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71"/>
            <p:cNvSpPr txBox="1"/>
            <p:nvPr/>
          </p:nvSpPr>
          <p:spPr>
            <a:xfrm>
              <a:off x="205" y="687670"/>
              <a:ext cx="2479997" cy="11903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4950" tIns="165100" rIns="244950" bIns="1651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100"/>
                <a:buFont typeface="Calibri"/>
                <a:buNone/>
              </a:pPr>
              <a:r>
                <a:rPr lang="en-IN" sz="6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/>
            </a:p>
          </p:txBody>
        </p:sp>
        <p:sp>
          <p:nvSpPr>
            <p:cNvPr id="1710" name="Google Shape;1710;p71"/>
            <p:cNvSpPr/>
            <p:nvPr/>
          </p:nvSpPr>
          <p:spPr>
            <a:xfrm>
              <a:off x="2678602" y="687670"/>
              <a:ext cx="2479997" cy="2975996"/>
            </a:xfrm>
            <a:prstGeom prst="rect">
              <a:avLst/>
            </a:prstGeom>
            <a:solidFill>
              <a:schemeClr val="accent3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71"/>
            <p:cNvSpPr txBox="1"/>
            <p:nvPr/>
          </p:nvSpPr>
          <p:spPr>
            <a:xfrm>
              <a:off x="2678602" y="1878069"/>
              <a:ext cx="2479997" cy="1785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4950" tIns="0" rIns="244950" bIns="3302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IN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Don’t allow students to ask repeated questions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71"/>
            <p:cNvSpPr/>
            <p:nvPr/>
          </p:nvSpPr>
          <p:spPr>
            <a:xfrm>
              <a:off x="2678602" y="687670"/>
              <a:ext cx="2479997" cy="11903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71"/>
            <p:cNvSpPr txBox="1"/>
            <p:nvPr/>
          </p:nvSpPr>
          <p:spPr>
            <a:xfrm>
              <a:off x="2678602" y="687670"/>
              <a:ext cx="2479997" cy="11903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4950" tIns="165100" rIns="244950" bIns="1651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100"/>
                <a:buFont typeface="Calibri"/>
                <a:buNone/>
              </a:pPr>
              <a:r>
                <a:rPr lang="en-IN" sz="6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02</a:t>
              </a:r>
              <a:endParaRPr/>
            </a:p>
          </p:txBody>
        </p:sp>
        <p:sp>
          <p:nvSpPr>
            <p:cNvPr id="1714" name="Google Shape;1714;p71"/>
            <p:cNvSpPr/>
            <p:nvPr/>
          </p:nvSpPr>
          <p:spPr>
            <a:xfrm>
              <a:off x="5356999" y="687670"/>
              <a:ext cx="2479997" cy="2975996"/>
            </a:xfrm>
            <a:prstGeom prst="rect">
              <a:avLst/>
            </a:prstGeom>
            <a:solidFill>
              <a:schemeClr val="accent4"/>
            </a:solidFill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71"/>
            <p:cNvSpPr txBox="1"/>
            <p:nvPr/>
          </p:nvSpPr>
          <p:spPr>
            <a:xfrm>
              <a:off x="5356999" y="1878069"/>
              <a:ext cx="2479997" cy="1785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4950" tIns="0" rIns="244950" bIns="3302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IN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Give option reschedule/ see other day’s schedule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71"/>
            <p:cNvSpPr/>
            <p:nvPr/>
          </p:nvSpPr>
          <p:spPr>
            <a:xfrm>
              <a:off x="5356999" y="687670"/>
              <a:ext cx="2479997" cy="11903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71"/>
            <p:cNvSpPr txBox="1"/>
            <p:nvPr/>
          </p:nvSpPr>
          <p:spPr>
            <a:xfrm>
              <a:off x="5356999" y="687670"/>
              <a:ext cx="2479997" cy="11903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4950" tIns="165100" rIns="244950" bIns="1651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100"/>
                <a:buFont typeface="Calibri"/>
                <a:buNone/>
              </a:pPr>
              <a:r>
                <a:rPr lang="en-IN" sz="6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03</a:t>
              </a:r>
              <a:endParaRPr/>
            </a:p>
          </p:txBody>
        </p:sp>
        <p:sp>
          <p:nvSpPr>
            <p:cNvPr id="1718" name="Google Shape;1718;p71"/>
            <p:cNvSpPr/>
            <p:nvPr/>
          </p:nvSpPr>
          <p:spPr>
            <a:xfrm>
              <a:off x="8035397" y="687670"/>
              <a:ext cx="2479997" cy="2975996"/>
            </a:xfrm>
            <a:prstGeom prst="rect">
              <a:avLst/>
            </a:prstGeom>
            <a:solidFill>
              <a:srgbClr val="49ACC5"/>
            </a:solidFill>
            <a:ln w="12700" cap="flat" cmpd="sng">
              <a:solidFill>
                <a:srgbClr val="49ACC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71"/>
            <p:cNvSpPr txBox="1"/>
            <p:nvPr/>
          </p:nvSpPr>
          <p:spPr>
            <a:xfrm>
              <a:off x="8035397" y="1878069"/>
              <a:ext cx="2479997" cy="1785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4950" tIns="0" rIns="244950" bIns="3302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IN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Give combined data of all students to see how I perform as a teacher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71"/>
            <p:cNvSpPr/>
            <p:nvPr/>
          </p:nvSpPr>
          <p:spPr>
            <a:xfrm>
              <a:off x="8035397" y="687670"/>
              <a:ext cx="2479997" cy="11903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71"/>
            <p:cNvSpPr txBox="1"/>
            <p:nvPr/>
          </p:nvSpPr>
          <p:spPr>
            <a:xfrm>
              <a:off x="8035397" y="687670"/>
              <a:ext cx="2479997" cy="11903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4950" tIns="165100" rIns="244950" bIns="1651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100"/>
                <a:buFont typeface="Calibri"/>
                <a:buNone/>
              </a:pPr>
              <a:r>
                <a:rPr lang="en-IN" sz="6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04</a:t>
              </a:r>
              <a:endParaRPr/>
            </a:p>
          </p:txBody>
        </p:sp>
      </p:grpSp>
      <p:pic>
        <p:nvPicPr>
          <p:cNvPr id="1722" name="Google Shape;1722;p71" descr="RV College Of Engineering Mission Statement, Employees and Hiring | LinkedI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9550" y="1524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Google Shape;1723;p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22909" y="0"/>
            <a:ext cx="2969091" cy="619717"/>
          </a:xfrm>
          <a:prstGeom prst="rect">
            <a:avLst/>
          </a:prstGeom>
          <a:noFill/>
          <a:ln>
            <a:noFill/>
          </a:ln>
        </p:spPr>
      </p:pic>
      <p:sp>
        <p:nvSpPr>
          <p:cNvPr id="1724" name="Google Shape;1724;p7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5" name="Google Shape;1725;p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40332" y="1235002"/>
            <a:ext cx="3511335" cy="1975126"/>
          </a:xfrm>
          <a:prstGeom prst="rect">
            <a:avLst/>
          </a:prstGeom>
          <a:noFill/>
          <a:ln>
            <a:noFill/>
          </a:ln>
        </p:spPr>
      </p:pic>
      <p:sp>
        <p:nvSpPr>
          <p:cNvPr id="1726" name="Google Shape;1726;p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71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A5A5"/>
        </a:solidFill>
        <a:effectLst/>
      </p:bgPr>
    </p:bg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72"/>
          <p:cNvSpPr txBox="1">
            <a:spLocks noGrp="1"/>
          </p:cNvSpPr>
          <p:nvPr>
            <p:ph type="title"/>
          </p:nvPr>
        </p:nvSpPr>
        <p:spPr>
          <a:xfrm>
            <a:off x="391378" y="320675"/>
            <a:ext cx="1140748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00000"/>
              <a:buFont typeface="Calibri"/>
              <a:buNone/>
            </a:pPr>
            <a:br>
              <a:rPr lang="en-IN" b="0"/>
            </a:br>
            <a:r>
              <a:rPr lang="en-IN" b="1" i="0" u="none" strike="noStrike">
                <a:latin typeface="Corbel"/>
                <a:ea typeface="Corbel"/>
                <a:cs typeface="Corbel"/>
                <a:sym typeface="Corbel"/>
              </a:rPr>
              <a:t>OBJECTIVES</a:t>
            </a:r>
            <a:br>
              <a:rPr lang="en-IN" b="1" i="0" u="none" strike="noStrike">
                <a:latin typeface="Georgia"/>
                <a:ea typeface="Georgia"/>
                <a:cs typeface="Georgia"/>
                <a:sym typeface="Georgia"/>
              </a:rPr>
            </a:br>
            <a:br>
              <a:rPr lang="en-IN" sz="2200" b="1" i="0" u="none" strike="noStrike">
                <a:latin typeface="Georgia"/>
                <a:ea typeface="Georgia"/>
                <a:cs typeface="Georgia"/>
                <a:sym typeface="Georgia"/>
              </a:rPr>
            </a:br>
            <a:endParaRPr sz="2200"/>
          </a:p>
        </p:txBody>
      </p:sp>
      <p:sp>
        <p:nvSpPr>
          <p:cNvPr id="1732" name="Google Shape;1732;p72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3" name="Google Shape;1733;p72" descr="RV College Of Engineering Mission Statement, Employees and Hiring | LinkedI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0" y="83428"/>
            <a:ext cx="952500" cy="95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4" name="Google Shape;1734;p72"/>
          <p:cNvGrpSpPr/>
          <p:nvPr/>
        </p:nvGrpSpPr>
        <p:grpSpPr>
          <a:xfrm>
            <a:off x="449316" y="2136559"/>
            <a:ext cx="11291611" cy="3729468"/>
            <a:chOff x="57937" y="310934"/>
            <a:chExt cx="11291611" cy="3729468"/>
          </a:xfrm>
        </p:grpSpPr>
        <p:sp>
          <p:nvSpPr>
            <p:cNvPr id="1735" name="Google Shape;1735;p72"/>
            <p:cNvSpPr/>
            <p:nvPr/>
          </p:nvSpPr>
          <p:spPr>
            <a:xfrm>
              <a:off x="57937" y="310934"/>
              <a:ext cx="1494870" cy="1494870"/>
            </a:xfrm>
            <a:prstGeom prst="ellipse">
              <a:avLst/>
            </a:prstGeom>
            <a:solidFill>
              <a:srgbClr val="F2A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72"/>
            <p:cNvSpPr/>
            <p:nvPr/>
          </p:nvSpPr>
          <p:spPr>
            <a:xfrm>
              <a:off x="371860" y="624857"/>
              <a:ext cx="867024" cy="867024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72"/>
            <p:cNvSpPr/>
            <p:nvPr/>
          </p:nvSpPr>
          <p:spPr>
            <a:xfrm>
              <a:off x="1873137" y="310934"/>
              <a:ext cx="3523623" cy="14948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72"/>
            <p:cNvSpPr txBox="1"/>
            <p:nvPr/>
          </p:nvSpPr>
          <p:spPr>
            <a:xfrm>
              <a:off x="1873137" y="310934"/>
              <a:ext cx="3523623" cy="14948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IN" sz="2400" b="0" i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To develop and train deep learning models in affect recognition.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72"/>
            <p:cNvSpPr/>
            <p:nvPr/>
          </p:nvSpPr>
          <p:spPr>
            <a:xfrm>
              <a:off x="6010725" y="310934"/>
              <a:ext cx="1494870" cy="1494870"/>
            </a:xfrm>
            <a:prstGeom prst="ellipse">
              <a:avLst/>
            </a:prstGeom>
            <a:solidFill>
              <a:srgbClr val="E6BB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72"/>
            <p:cNvSpPr/>
            <p:nvPr/>
          </p:nvSpPr>
          <p:spPr>
            <a:xfrm>
              <a:off x="6324648" y="624857"/>
              <a:ext cx="867024" cy="867024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72"/>
            <p:cNvSpPr/>
            <p:nvPr/>
          </p:nvSpPr>
          <p:spPr>
            <a:xfrm>
              <a:off x="7825925" y="310934"/>
              <a:ext cx="3523623" cy="14948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72"/>
            <p:cNvSpPr txBox="1"/>
            <p:nvPr/>
          </p:nvSpPr>
          <p:spPr>
            <a:xfrm>
              <a:off x="7825925" y="310934"/>
              <a:ext cx="3523623" cy="14948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IN" sz="2400" b="0" i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To assimilate the data procured from the model to give teacher feedback and student analysis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72"/>
            <p:cNvSpPr/>
            <p:nvPr/>
          </p:nvSpPr>
          <p:spPr>
            <a:xfrm>
              <a:off x="57937" y="2545532"/>
              <a:ext cx="1494870" cy="1494870"/>
            </a:xfrm>
            <a:prstGeom prst="ellipse">
              <a:avLst/>
            </a:prstGeom>
            <a:solidFill>
              <a:srgbClr val="CF92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72"/>
            <p:cNvSpPr/>
            <p:nvPr/>
          </p:nvSpPr>
          <p:spPr>
            <a:xfrm>
              <a:off x="371860" y="2859455"/>
              <a:ext cx="867024" cy="867024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72"/>
            <p:cNvSpPr/>
            <p:nvPr/>
          </p:nvSpPr>
          <p:spPr>
            <a:xfrm>
              <a:off x="1873137" y="2545532"/>
              <a:ext cx="3523623" cy="14948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72"/>
            <p:cNvSpPr txBox="1"/>
            <p:nvPr/>
          </p:nvSpPr>
          <p:spPr>
            <a:xfrm>
              <a:off x="1873137" y="2545532"/>
              <a:ext cx="3523623" cy="14948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IN" sz="2400" b="0" i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To contrast student perception with teacher teaching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72"/>
            <p:cNvSpPr/>
            <p:nvPr/>
          </p:nvSpPr>
          <p:spPr>
            <a:xfrm>
              <a:off x="6010725" y="2545532"/>
              <a:ext cx="1494870" cy="149487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72"/>
            <p:cNvSpPr/>
            <p:nvPr/>
          </p:nvSpPr>
          <p:spPr>
            <a:xfrm>
              <a:off x="6324648" y="2859455"/>
              <a:ext cx="867024" cy="867024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72"/>
            <p:cNvSpPr/>
            <p:nvPr/>
          </p:nvSpPr>
          <p:spPr>
            <a:xfrm>
              <a:off x="7825925" y="2545532"/>
              <a:ext cx="3523623" cy="14948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72"/>
            <p:cNvSpPr txBox="1"/>
            <p:nvPr/>
          </p:nvSpPr>
          <p:spPr>
            <a:xfrm>
              <a:off x="7825925" y="2545532"/>
              <a:ext cx="3523623" cy="14948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IN" sz="2400" b="0" i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To categorise student emotions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51" name="Google Shape;1751;p7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222909" y="0"/>
            <a:ext cx="2969091" cy="619717"/>
          </a:xfrm>
          <a:prstGeom prst="rect">
            <a:avLst/>
          </a:prstGeom>
          <a:noFill/>
          <a:ln>
            <a:noFill/>
          </a:ln>
        </p:spPr>
      </p:pic>
      <p:sp>
        <p:nvSpPr>
          <p:cNvPr id="1752" name="Google Shape;1752;p7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3" name="Google Shape;1753;p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72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7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9" name="Google Shape;1759;p7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orbel"/>
              <a:buNone/>
            </a:pPr>
            <a:r>
              <a:rPr lang="en-IN" b="1" i="0" u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METHODOLOGY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760" name="Google Shape;1760;p73" descr="RV College Of Engineering Mission Statement, Employees and Hiring | LinkedI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0" y="103107"/>
            <a:ext cx="952500" cy="95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1" name="Google Shape;1761;p73"/>
          <p:cNvGrpSpPr/>
          <p:nvPr/>
        </p:nvGrpSpPr>
        <p:grpSpPr>
          <a:xfrm>
            <a:off x="838200" y="1826156"/>
            <a:ext cx="10515600" cy="4350274"/>
            <a:chOff x="0" y="531"/>
            <a:chExt cx="10515600" cy="4350274"/>
          </a:xfrm>
        </p:grpSpPr>
        <p:sp>
          <p:nvSpPr>
            <p:cNvPr id="1762" name="Google Shape;1762;p73"/>
            <p:cNvSpPr/>
            <p:nvPr/>
          </p:nvSpPr>
          <p:spPr>
            <a:xfrm>
              <a:off x="0" y="88456"/>
              <a:ext cx="10515600" cy="1242935"/>
            </a:xfrm>
            <a:prstGeom prst="roundRect">
              <a:avLst>
                <a:gd name="adj" fmla="val 1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73"/>
            <p:cNvSpPr/>
            <p:nvPr/>
          </p:nvSpPr>
          <p:spPr>
            <a:xfrm>
              <a:off x="375988" y="280191"/>
              <a:ext cx="683614" cy="683614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73"/>
            <p:cNvSpPr/>
            <p:nvPr/>
          </p:nvSpPr>
          <p:spPr>
            <a:xfrm>
              <a:off x="1435590" y="531"/>
              <a:ext cx="9080009" cy="1242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73"/>
            <p:cNvSpPr txBox="1"/>
            <p:nvPr/>
          </p:nvSpPr>
          <p:spPr>
            <a:xfrm>
              <a:off x="1435590" y="531"/>
              <a:ext cx="9080009" cy="1242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1525" tIns="131525" rIns="131525" bIns="131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alibri"/>
                <a:buNone/>
              </a:pPr>
              <a:r>
                <a:rPr lang="en-IN" sz="2500" b="0" i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Emotions: bored, neutral, interested, confused, distracted, frustrated</a:t>
              </a:r>
              <a:endParaRPr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73"/>
            <p:cNvSpPr/>
            <p:nvPr/>
          </p:nvSpPr>
          <p:spPr>
            <a:xfrm>
              <a:off x="0" y="1554201"/>
              <a:ext cx="10515600" cy="1242935"/>
            </a:xfrm>
            <a:prstGeom prst="roundRect">
              <a:avLst>
                <a:gd name="adj" fmla="val 10000"/>
              </a:avLst>
            </a:prstGeom>
            <a:solidFill>
              <a:srgbClr val="8183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73"/>
            <p:cNvSpPr/>
            <p:nvPr/>
          </p:nvSpPr>
          <p:spPr>
            <a:xfrm>
              <a:off x="375988" y="1833861"/>
              <a:ext cx="683614" cy="683614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73"/>
            <p:cNvSpPr/>
            <p:nvPr/>
          </p:nvSpPr>
          <p:spPr>
            <a:xfrm>
              <a:off x="1435590" y="1554201"/>
              <a:ext cx="9080009" cy="1242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73"/>
            <p:cNvSpPr txBox="1"/>
            <p:nvPr/>
          </p:nvSpPr>
          <p:spPr>
            <a:xfrm>
              <a:off x="1435590" y="1554201"/>
              <a:ext cx="9080009" cy="1242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1525" tIns="131525" rIns="131525" bIns="131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alibri"/>
                <a:buNone/>
              </a:pPr>
              <a:r>
                <a:rPr lang="en-IN" sz="2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Classification or Regression model</a:t>
              </a:r>
              <a:endParaRPr/>
            </a:p>
          </p:txBody>
        </p:sp>
        <p:sp>
          <p:nvSpPr>
            <p:cNvPr id="1770" name="Google Shape;1770;p73"/>
            <p:cNvSpPr/>
            <p:nvPr/>
          </p:nvSpPr>
          <p:spPr>
            <a:xfrm>
              <a:off x="0" y="3107870"/>
              <a:ext cx="10515600" cy="1242935"/>
            </a:xfrm>
            <a:prstGeom prst="roundRect">
              <a:avLst>
                <a:gd name="adj" fmla="val 10000"/>
              </a:avLst>
            </a:prstGeom>
            <a:solidFill>
              <a:srgbClr val="7F9C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73"/>
            <p:cNvSpPr/>
            <p:nvPr/>
          </p:nvSpPr>
          <p:spPr>
            <a:xfrm>
              <a:off x="375988" y="3387531"/>
              <a:ext cx="683614" cy="683614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73"/>
            <p:cNvSpPr/>
            <p:nvPr/>
          </p:nvSpPr>
          <p:spPr>
            <a:xfrm>
              <a:off x="1435590" y="3107870"/>
              <a:ext cx="9080009" cy="1242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73"/>
            <p:cNvSpPr txBox="1"/>
            <p:nvPr/>
          </p:nvSpPr>
          <p:spPr>
            <a:xfrm>
              <a:off x="1435590" y="3107870"/>
              <a:ext cx="9080009" cy="1242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1525" tIns="131525" rIns="131525" bIns="1315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alibri"/>
                <a:buNone/>
              </a:pPr>
              <a:r>
                <a:rPr lang="en-IN" sz="2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</a:t>
              </a:r>
              <a:r>
                <a:rPr lang="en-IN" sz="2500" b="0" i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onitoring parameters are eye-tracking, verbal speech recognition, face tracking of video, posture and gesture recognition.</a:t>
              </a:r>
              <a:endParaRPr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74" name="Google Shape;1774;p7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222909" y="0"/>
            <a:ext cx="2969091" cy="619717"/>
          </a:xfrm>
          <a:prstGeom prst="rect">
            <a:avLst/>
          </a:prstGeom>
          <a:noFill/>
          <a:ln>
            <a:noFill/>
          </a:ln>
        </p:spPr>
      </p:pic>
      <p:sp>
        <p:nvSpPr>
          <p:cNvPr id="1775" name="Google Shape;1775;p73"/>
          <p:cNvSpPr/>
          <p:nvPr/>
        </p:nvSpPr>
        <p:spPr>
          <a:xfrm>
            <a:off x="0" y="9728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6" name="Google Shape;1776;p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73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55475"/>
        </a:solidFill>
        <a:effectLst/>
      </p:bgPr>
    </p:bg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7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orbel"/>
              <a:buNone/>
            </a:pPr>
            <a:r>
              <a:rPr lang="en-IN" sz="4000" b="1" i="0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rPr>
              <a:t>CONVOLUTION NEURAL NETWORK (CNN)</a:t>
            </a:r>
            <a:r>
              <a:rPr lang="en-IN" sz="4000" b="1" i="0" strike="noStrik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rPr>
              <a:t> </a:t>
            </a:r>
            <a:endParaRPr sz="4000" b="1">
              <a:solidFill>
                <a:schemeClr val="lt2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82" name="Google Shape;1782;p7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IN" sz="1800">
                <a:solidFill>
                  <a:schemeClr val="lt1"/>
                </a:solidFill>
              </a:rPr>
              <a:t>For gesture/posture recognition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783" name="Google Shape;1783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1982" y="2770187"/>
            <a:ext cx="10041971" cy="2462214"/>
          </a:xfrm>
          <a:prstGeom prst="rect">
            <a:avLst/>
          </a:prstGeom>
          <a:noFill/>
          <a:ln w="1270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784" name="Google Shape;1784;p74" descr="RV College Of Engineering Mission Statement, Employees and Hiring | LinkedI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75406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5" name="Google Shape;1785;p7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22909" y="0"/>
            <a:ext cx="2969091" cy="619717"/>
          </a:xfrm>
          <a:prstGeom prst="rect">
            <a:avLst/>
          </a:prstGeom>
          <a:noFill/>
          <a:ln>
            <a:noFill/>
          </a:ln>
        </p:spPr>
      </p:pic>
      <p:sp>
        <p:nvSpPr>
          <p:cNvPr id="1786" name="Google Shape;1786;p7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7" name="Google Shape;1787;p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74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6142"/>
        </a:solidFill>
        <a:effectLst/>
      </p:bgPr>
    </p:bg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75"/>
          <p:cNvSpPr/>
          <p:nvPr/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3" name="Google Shape;1793;p75"/>
          <p:cNvSpPr txBox="1"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orbel"/>
              <a:buNone/>
            </a:pPr>
            <a:r>
              <a:rPr lang="en-IN" b="1" i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SUPPORT VECTOR MACHINE (SVM)</a:t>
            </a:r>
            <a:endParaRPr b="1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1794" name="Google Shape;1794;p75"/>
          <p:cNvCxnSpPr/>
          <p:nvPr/>
        </p:nvCxnSpPr>
        <p:spPr>
          <a:xfrm rot="10800000">
            <a:off x="585216" y="2971800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FFFFFF">
                <a:alpha val="8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95" name="Google Shape;1795;p75" descr="RV College Of Engineering Mission Statement, Employees and Hiring | LinkedI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11" y="58637"/>
            <a:ext cx="952500" cy="95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6" name="Google Shape;1796;p75"/>
          <p:cNvGrpSpPr/>
          <p:nvPr/>
        </p:nvGrpSpPr>
        <p:grpSpPr>
          <a:xfrm>
            <a:off x="5280025" y="1548408"/>
            <a:ext cx="6269038" cy="3761184"/>
            <a:chOff x="0" y="905470"/>
            <a:chExt cx="6269038" cy="3761184"/>
          </a:xfrm>
        </p:grpSpPr>
        <p:sp>
          <p:nvSpPr>
            <p:cNvPr id="1797" name="Google Shape;1797;p75"/>
            <p:cNvSpPr/>
            <p:nvPr/>
          </p:nvSpPr>
          <p:spPr>
            <a:xfrm>
              <a:off x="0" y="905470"/>
              <a:ext cx="6269038" cy="1671637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75"/>
            <p:cNvSpPr/>
            <p:nvPr/>
          </p:nvSpPr>
          <p:spPr>
            <a:xfrm>
              <a:off x="505670" y="1281588"/>
              <a:ext cx="919400" cy="9194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75"/>
            <p:cNvSpPr/>
            <p:nvPr/>
          </p:nvSpPr>
          <p:spPr>
            <a:xfrm>
              <a:off x="1930741" y="905470"/>
              <a:ext cx="4338296" cy="16716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75"/>
            <p:cNvSpPr txBox="1"/>
            <p:nvPr/>
          </p:nvSpPr>
          <p:spPr>
            <a:xfrm>
              <a:off x="1930741" y="905470"/>
              <a:ext cx="4338296" cy="16716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6900" tIns="176900" rIns="176900" bIns="176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Calibri"/>
                <a:buNone/>
              </a:pPr>
              <a:r>
                <a:rPr lang="en-IN" sz="2500" b="0" i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IN" sz="2500" b="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FOR SPEECH EMOTION RECOGNITION AND FACE/EYE MOVEMENT</a:t>
              </a:r>
              <a:endParaRPr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1" name="Google Shape;1801;p75"/>
            <p:cNvSpPr/>
            <p:nvPr/>
          </p:nvSpPr>
          <p:spPr>
            <a:xfrm>
              <a:off x="0" y="2995017"/>
              <a:ext cx="6269038" cy="1671637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75"/>
            <p:cNvSpPr/>
            <p:nvPr/>
          </p:nvSpPr>
          <p:spPr>
            <a:xfrm>
              <a:off x="505670" y="3371135"/>
              <a:ext cx="919400" cy="9194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75"/>
            <p:cNvSpPr/>
            <p:nvPr/>
          </p:nvSpPr>
          <p:spPr>
            <a:xfrm>
              <a:off x="1930741" y="2995017"/>
              <a:ext cx="4338296" cy="16716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75"/>
            <p:cNvSpPr txBox="1"/>
            <p:nvPr/>
          </p:nvSpPr>
          <p:spPr>
            <a:xfrm>
              <a:off x="1930741" y="2995017"/>
              <a:ext cx="4338296" cy="16716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6900" tIns="176900" rIns="176900" bIns="176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Calibri"/>
                <a:buNone/>
              </a:pPr>
              <a:r>
                <a:rPr lang="en-IN" sz="25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MULTI CLASS CLASSIFICATION</a:t>
              </a:r>
              <a:endParaRPr/>
            </a:p>
          </p:txBody>
        </p:sp>
      </p:grpSp>
      <p:pic>
        <p:nvPicPr>
          <p:cNvPr id="1805" name="Google Shape;1805;p7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222909" y="0"/>
            <a:ext cx="2969091" cy="619717"/>
          </a:xfrm>
          <a:prstGeom prst="rect">
            <a:avLst/>
          </a:prstGeom>
          <a:noFill/>
          <a:ln>
            <a:noFill/>
          </a:ln>
        </p:spPr>
      </p:pic>
      <p:sp>
        <p:nvSpPr>
          <p:cNvPr id="1806" name="Google Shape;1806;p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7" name="Google Shape;1807;p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75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p76"/>
          <p:cNvSpPr txBox="1"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IN" sz="4000" b="1">
                <a:solidFill>
                  <a:srgbClr val="FFFFFF"/>
                </a:solidFill>
              </a:rPr>
              <a:t> TECHNIQUES</a:t>
            </a:r>
            <a:br>
              <a:rPr lang="en-IN" sz="4000" b="1">
                <a:solidFill>
                  <a:srgbClr val="FFFFFF"/>
                </a:solidFill>
              </a:rPr>
            </a:br>
            <a:r>
              <a:rPr lang="en-IN" sz="4000" b="1">
                <a:solidFill>
                  <a:srgbClr val="FFFFFF"/>
                </a:solidFill>
              </a:rPr>
              <a:t>OF</a:t>
            </a:r>
            <a:br>
              <a:rPr lang="en-IN" sz="4000" b="1">
                <a:solidFill>
                  <a:srgbClr val="FFFFFF"/>
                </a:solidFill>
              </a:rPr>
            </a:br>
            <a:r>
              <a:rPr lang="en-IN" sz="4000" b="1">
                <a:solidFill>
                  <a:srgbClr val="FFFFFF"/>
                </a:solidFill>
              </a:rPr>
              <a:t>ANALYSIS</a:t>
            </a:r>
            <a:endParaRPr sz="4000">
              <a:solidFill>
                <a:srgbClr val="FFFFFF"/>
              </a:solidFill>
            </a:endParaRPr>
          </a:p>
        </p:txBody>
      </p:sp>
      <p:grpSp>
        <p:nvGrpSpPr>
          <p:cNvPr id="1813" name="Google Shape;1813;p76"/>
          <p:cNvGrpSpPr/>
          <p:nvPr/>
        </p:nvGrpSpPr>
        <p:grpSpPr>
          <a:xfrm>
            <a:off x="5155378" y="846087"/>
            <a:ext cx="6274621" cy="5317286"/>
            <a:chOff x="0" y="4160"/>
            <a:chExt cx="6274621" cy="5317286"/>
          </a:xfrm>
        </p:grpSpPr>
        <p:sp>
          <p:nvSpPr>
            <p:cNvPr id="1814" name="Google Shape;1814;p76"/>
            <p:cNvSpPr/>
            <p:nvPr/>
          </p:nvSpPr>
          <p:spPr>
            <a:xfrm>
              <a:off x="0" y="4160"/>
              <a:ext cx="6274621" cy="886214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76"/>
            <p:cNvSpPr/>
            <p:nvPr/>
          </p:nvSpPr>
          <p:spPr>
            <a:xfrm>
              <a:off x="268079" y="203558"/>
              <a:ext cx="487417" cy="487417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76"/>
            <p:cNvSpPr/>
            <p:nvPr/>
          </p:nvSpPr>
          <p:spPr>
            <a:xfrm>
              <a:off x="1023577" y="4160"/>
              <a:ext cx="5251043" cy="8862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76"/>
            <p:cNvSpPr txBox="1"/>
            <p:nvPr/>
          </p:nvSpPr>
          <p:spPr>
            <a:xfrm>
              <a:off x="1023577" y="4160"/>
              <a:ext cx="5251043" cy="8862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3775" tIns="93775" rIns="93775" bIns="937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IN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Emotions</a:t>
              </a:r>
              <a:endParaRPr/>
            </a:p>
          </p:txBody>
        </p:sp>
        <p:sp>
          <p:nvSpPr>
            <p:cNvPr id="1818" name="Google Shape;1818;p76"/>
            <p:cNvSpPr/>
            <p:nvPr/>
          </p:nvSpPr>
          <p:spPr>
            <a:xfrm>
              <a:off x="0" y="1111928"/>
              <a:ext cx="6274621" cy="886214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76"/>
            <p:cNvSpPr/>
            <p:nvPr/>
          </p:nvSpPr>
          <p:spPr>
            <a:xfrm>
              <a:off x="268079" y="1311326"/>
              <a:ext cx="487417" cy="487417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76"/>
            <p:cNvSpPr/>
            <p:nvPr/>
          </p:nvSpPr>
          <p:spPr>
            <a:xfrm>
              <a:off x="1023577" y="1111928"/>
              <a:ext cx="5251043" cy="8862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76"/>
            <p:cNvSpPr txBox="1"/>
            <p:nvPr/>
          </p:nvSpPr>
          <p:spPr>
            <a:xfrm>
              <a:off x="1023577" y="1111928"/>
              <a:ext cx="5251043" cy="8862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3775" tIns="93775" rIns="93775" bIns="937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IN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Pie chart and graphs</a:t>
              </a:r>
              <a:endParaRPr/>
            </a:p>
          </p:txBody>
        </p:sp>
        <p:sp>
          <p:nvSpPr>
            <p:cNvPr id="1822" name="Google Shape;1822;p76"/>
            <p:cNvSpPr/>
            <p:nvPr/>
          </p:nvSpPr>
          <p:spPr>
            <a:xfrm>
              <a:off x="0" y="2219696"/>
              <a:ext cx="6274621" cy="886214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76"/>
            <p:cNvSpPr/>
            <p:nvPr/>
          </p:nvSpPr>
          <p:spPr>
            <a:xfrm>
              <a:off x="268079" y="2419094"/>
              <a:ext cx="487417" cy="487417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76"/>
            <p:cNvSpPr/>
            <p:nvPr/>
          </p:nvSpPr>
          <p:spPr>
            <a:xfrm>
              <a:off x="1023577" y="2219696"/>
              <a:ext cx="5251043" cy="8862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76"/>
            <p:cNvSpPr txBox="1"/>
            <p:nvPr/>
          </p:nvSpPr>
          <p:spPr>
            <a:xfrm>
              <a:off x="1023577" y="2219696"/>
              <a:ext cx="5251043" cy="8862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3775" tIns="93775" rIns="93775" bIns="937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IN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Feedback</a:t>
              </a:r>
              <a:endParaRPr/>
            </a:p>
          </p:txBody>
        </p:sp>
        <p:sp>
          <p:nvSpPr>
            <p:cNvPr id="1826" name="Google Shape;1826;p76"/>
            <p:cNvSpPr/>
            <p:nvPr/>
          </p:nvSpPr>
          <p:spPr>
            <a:xfrm>
              <a:off x="0" y="3327464"/>
              <a:ext cx="6274621" cy="886214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76"/>
            <p:cNvSpPr/>
            <p:nvPr/>
          </p:nvSpPr>
          <p:spPr>
            <a:xfrm>
              <a:off x="268079" y="3526862"/>
              <a:ext cx="487417" cy="487417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76"/>
            <p:cNvSpPr/>
            <p:nvPr/>
          </p:nvSpPr>
          <p:spPr>
            <a:xfrm>
              <a:off x="1023577" y="3327464"/>
              <a:ext cx="5251043" cy="8862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76"/>
            <p:cNvSpPr txBox="1"/>
            <p:nvPr/>
          </p:nvSpPr>
          <p:spPr>
            <a:xfrm>
              <a:off x="1023577" y="3327464"/>
              <a:ext cx="5251043" cy="8862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3775" tIns="93775" rIns="93775" bIns="937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IN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Attention Levels</a:t>
              </a:r>
              <a:endParaRPr/>
            </a:p>
          </p:txBody>
        </p:sp>
        <p:sp>
          <p:nvSpPr>
            <p:cNvPr id="1830" name="Google Shape;1830;p76"/>
            <p:cNvSpPr/>
            <p:nvPr/>
          </p:nvSpPr>
          <p:spPr>
            <a:xfrm>
              <a:off x="0" y="4435232"/>
              <a:ext cx="6274621" cy="886214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76"/>
            <p:cNvSpPr/>
            <p:nvPr/>
          </p:nvSpPr>
          <p:spPr>
            <a:xfrm>
              <a:off x="268079" y="4634630"/>
              <a:ext cx="487417" cy="487417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76"/>
            <p:cNvSpPr/>
            <p:nvPr/>
          </p:nvSpPr>
          <p:spPr>
            <a:xfrm>
              <a:off x="1023577" y="4435232"/>
              <a:ext cx="5251043" cy="8862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76"/>
            <p:cNvSpPr txBox="1"/>
            <p:nvPr/>
          </p:nvSpPr>
          <p:spPr>
            <a:xfrm>
              <a:off x="1023577" y="4435232"/>
              <a:ext cx="5251043" cy="8862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3775" tIns="93775" rIns="93775" bIns="937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IN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Eye Tracking</a:t>
              </a:r>
              <a:endParaRPr/>
            </a:p>
          </p:txBody>
        </p:sp>
      </p:grpSp>
      <p:pic>
        <p:nvPicPr>
          <p:cNvPr id="1834" name="Google Shape;1834;p76" descr="RV College Of Engineering Mission Statement, Employees and Hiring | LinkedIn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7931" y="162314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p7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222909" y="0"/>
            <a:ext cx="2969091" cy="619717"/>
          </a:xfrm>
          <a:prstGeom prst="rect">
            <a:avLst/>
          </a:prstGeom>
          <a:noFill/>
          <a:ln>
            <a:noFill/>
          </a:ln>
        </p:spPr>
      </p:pic>
      <p:sp>
        <p:nvSpPr>
          <p:cNvPr id="1836" name="Google Shape;1836;p7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7" name="Google Shape;1837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76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6684"/>
        </a:solid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77"/>
          <p:cNvSpPr txBox="1">
            <a:spLocks noGrp="1"/>
          </p:cNvSpPr>
          <p:nvPr>
            <p:ph type="title"/>
          </p:nvPr>
        </p:nvSpPr>
        <p:spPr>
          <a:xfrm>
            <a:off x="344623" y="320675"/>
            <a:ext cx="1140748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IN" sz="5400" b="1" i="1">
                <a:solidFill>
                  <a:schemeClr val="lt1"/>
                </a:solidFill>
              </a:rPr>
              <a:t>HIGH FIDELITY PROTOTYPE</a:t>
            </a:r>
            <a:endParaRPr sz="5400" i="1">
              <a:solidFill>
                <a:schemeClr val="lt1"/>
              </a:solidFill>
            </a:endParaRPr>
          </a:p>
        </p:txBody>
      </p:sp>
      <p:sp>
        <p:nvSpPr>
          <p:cNvPr id="1843" name="Google Shape;1843;p77"/>
          <p:cNvSpPr/>
          <p:nvPr/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44" name="Google Shape;1844;p77"/>
          <p:cNvGrpSpPr/>
          <p:nvPr/>
        </p:nvGrpSpPr>
        <p:grpSpPr>
          <a:xfrm>
            <a:off x="617308" y="2681106"/>
            <a:ext cx="10862117" cy="2640375"/>
            <a:chOff x="272684" y="855481"/>
            <a:chExt cx="10862117" cy="2640375"/>
          </a:xfrm>
        </p:grpSpPr>
        <p:sp>
          <p:nvSpPr>
            <p:cNvPr id="1845" name="Google Shape;1845;p77"/>
            <p:cNvSpPr/>
            <p:nvPr/>
          </p:nvSpPr>
          <p:spPr>
            <a:xfrm>
              <a:off x="740776" y="855481"/>
              <a:ext cx="1464285" cy="1464285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E8ED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77"/>
            <p:cNvSpPr/>
            <p:nvPr/>
          </p:nvSpPr>
          <p:spPr>
            <a:xfrm>
              <a:off x="1052836" y="1167542"/>
              <a:ext cx="840163" cy="840163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77"/>
            <p:cNvSpPr/>
            <p:nvPr/>
          </p:nvSpPr>
          <p:spPr>
            <a:xfrm>
              <a:off x="272684" y="2775856"/>
              <a:ext cx="2400467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77"/>
            <p:cNvSpPr txBox="1"/>
            <p:nvPr/>
          </p:nvSpPr>
          <p:spPr>
            <a:xfrm>
              <a:off x="272684" y="2775856"/>
              <a:ext cx="2400467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IN" sz="1500" i="1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CNN MODEL TRAINED ON 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525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IN" sz="1500" i="1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FER 2013 DATASET</a:t>
              </a:r>
              <a:endParaRPr sz="15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9" name="Google Shape;1849;p77"/>
            <p:cNvSpPr/>
            <p:nvPr/>
          </p:nvSpPr>
          <p:spPr>
            <a:xfrm>
              <a:off x="3561325" y="855481"/>
              <a:ext cx="1464285" cy="1464285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E8ED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77"/>
            <p:cNvSpPr/>
            <p:nvPr/>
          </p:nvSpPr>
          <p:spPr>
            <a:xfrm>
              <a:off x="3873386" y="1167542"/>
              <a:ext cx="840163" cy="840163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77"/>
            <p:cNvSpPr/>
            <p:nvPr/>
          </p:nvSpPr>
          <p:spPr>
            <a:xfrm>
              <a:off x="3093234" y="2775856"/>
              <a:ext cx="2400467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77"/>
            <p:cNvSpPr txBox="1"/>
            <p:nvPr/>
          </p:nvSpPr>
          <p:spPr>
            <a:xfrm>
              <a:off x="3093234" y="2775856"/>
              <a:ext cx="2400467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IN" sz="1500" i="1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REAL TIME IN-SYSTEM VIDEO CAPTURE USING OPEN CV</a:t>
              </a:r>
              <a:endParaRPr sz="15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3" name="Google Shape;1853;p77"/>
            <p:cNvSpPr/>
            <p:nvPr/>
          </p:nvSpPr>
          <p:spPr>
            <a:xfrm>
              <a:off x="6381875" y="855481"/>
              <a:ext cx="1464285" cy="1464285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E8ED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77"/>
            <p:cNvSpPr/>
            <p:nvPr/>
          </p:nvSpPr>
          <p:spPr>
            <a:xfrm>
              <a:off x="6693936" y="1167542"/>
              <a:ext cx="840163" cy="840163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77"/>
            <p:cNvSpPr/>
            <p:nvPr/>
          </p:nvSpPr>
          <p:spPr>
            <a:xfrm>
              <a:off x="5913784" y="2775856"/>
              <a:ext cx="2400467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77"/>
            <p:cNvSpPr txBox="1"/>
            <p:nvPr/>
          </p:nvSpPr>
          <p:spPr>
            <a:xfrm>
              <a:off x="5913784" y="2775856"/>
              <a:ext cx="2400467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IN" sz="1500" i="1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GENERATION OF REAL TIME FEEDBACK THROUGH GRAPHS</a:t>
              </a:r>
              <a:endParaRPr/>
            </a:p>
          </p:txBody>
        </p:sp>
        <p:sp>
          <p:nvSpPr>
            <p:cNvPr id="1857" name="Google Shape;1857;p77"/>
            <p:cNvSpPr/>
            <p:nvPr/>
          </p:nvSpPr>
          <p:spPr>
            <a:xfrm>
              <a:off x="9202425" y="855481"/>
              <a:ext cx="1464285" cy="1464285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E8ED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77"/>
            <p:cNvSpPr/>
            <p:nvPr/>
          </p:nvSpPr>
          <p:spPr>
            <a:xfrm>
              <a:off x="9514486" y="1167542"/>
              <a:ext cx="840163" cy="84016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77"/>
            <p:cNvSpPr/>
            <p:nvPr/>
          </p:nvSpPr>
          <p:spPr>
            <a:xfrm>
              <a:off x="8734334" y="2775856"/>
              <a:ext cx="2400467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77"/>
            <p:cNvSpPr txBox="1"/>
            <p:nvPr/>
          </p:nvSpPr>
          <p:spPr>
            <a:xfrm>
              <a:off x="8734334" y="2775856"/>
              <a:ext cx="2400467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IN" sz="1500" i="1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WEB INTERFACE FOR STAKEHOLDERS TO GET FEEDBACK IN REAL TIME</a:t>
              </a:r>
              <a:endParaRPr/>
            </a:p>
          </p:txBody>
        </p:sp>
      </p:grpSp>
      <p:pic>
        <p:nvPicPr>
          <p:cNvPr id="1861" name="Google Shape;1861;p77" descr="RV College Of Engineering Mission Statement, Employees and Hiring | LinkedI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7931" y="162314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p7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222909" y="0"/>
            <a:ext cx="2969091" cy="619717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p7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4" name="Google Shape;1864;p77"/>
          <p:cNvSpPr txBox="1"/>
          <p:nvPr/>
        </p:nvSpPr>
        <p:spPr>
          <a:xfrm>
            <a:off x="2291039" y="1342934"/>
            <a:ext cx="946107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sng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file:///D:/interships_projects/affect_recognition/Emotion_Detection_CNN-main/Prototype/Home.html</a:t>
            </a:r>
            <a:endParaRPr sz="1800" b="0" i="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5" name="Google Shape;1865;p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77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p78"/>
          <p:cNvSpPr/>
          <p:nvPr/>
        </p:nvSpPr>
        <p:spPr>
          <a:xfrm>
            <a:off x="0" y="-1"/>
            <a:ext cx="121889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1" name="Google Shape;1871;p78"/>
          <p:cNvPicPr preferRelativeResize="0"/>
          <p:nvPr/>
        </p:nvPicPr>
        <p:blipFill rotWithShape="1">
          <a:blip r:embed="rId3">
            <a:alphaModFix/>
          </a:blip>
          <a:srcRect l="10090" t="168" r="23466" b="-165"/>
          <a:stretch/>
        </p:blipFill>
        <p:spPr>
          <a:xfrm>
            <a:off x="-3048" y="0"/>
            <a:ext cx="4003019" cy="3388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2" name="Google Shape;1872;p78"/>
          <p:cNvPicPr preferRelativeResize="0"/>
          <p:nvPr/>
        </p:nvPicPr>
        <p:blipFill rotWithShape="1">
          <a:blip r:embed="rId4">
            <a:alphaModFix/>
          </a:blip>
          <a:srcRect l="4483" r="28780" b="2"/>
          <a:stretch/>
        </p:blipFill>
        <p:spPr>
          <a:xfrm>
            <a:off x="4094479" y="10"/>
            <a:ext cx="4014047" cy="3383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3" name="Google Shape;1873;p78"/>
          <p:cNvPicPr preferRelativeResize="0"/>
          <p:nvPr/>
        </p:nvPicPr>
        <p:blipFill rotWithShape="1">
          <a:blip r:embed="rId5">
            <a:alphaModFix/>
          </a:blip>
          <a:srcRect l="4598" t="-2701" r="28849" b="2703"/>
          <a:stretch/>
        </p:blipFill>
        <p:spPr>
          <a:xfrm>
            <a:off x="8188961" y="-1"/>
            <a:ext cx="4003039" cy="3383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4" name="Google Shape;1874;p78"/>
          <p:cNvPicPr preferRelativeResize="0"/>
          <p:nvPr/>
        </p:nvPicPr>
        <p:blipFill rotWithShape="1">
          <a:blip r:embed="rId6">
            <a:alphaModFix/>
          </a:blip>
          <a:srcRect l="8194" t="2" r="25364"/>
          <a:stretch/>
        </p:blipFill>
        <p:spPr>
          <a:xfrm>
            <a:off x="20" y="3469102"/>
            <a:ext cx="4003019" cy="338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78"/>
          <p:cNvPicPr preferRelativeResize="0"/>
          <p:nvPr/>
        </p:nvPicPr>
        <p:blipFill rotWithShape="1">
          <a:blip r:embed="rId7">
            <a:alphaModFix/>
          </a:blip>
          <a:srcRect r="33264" b="1"/>
          <a:stretch/>
        </p:blipFill>
        <p:spPr>
          <a:xfrm>
            <a:off x="4094479" y="3469102"/>
            <a:ext cx="4014047" cy="338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78"/>
          <p:cNvPicPr preferRelativeResize="0"/>
          <p:nvPr/>
        </p:nvPicPr>
        <p:blipFill rotWithShape="1">
          <a:blip r:embed="rId3">
            <a:alphaModFix/>
          </a:blip>
          <a:srcRect l="2712" t="-166" r="31027" b="167"/>
          <a:stretch/>
        </p:blipFill>
        <p:spPr>
          <a:xfrm>
            <a:off x="8199966" y="3469102"/>
            <a:ext cx="3992034" cy="3388893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p7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8" name="Google Shape;1878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78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3" name="Google Shape;1883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8638" y="3561961"/>
            <a:ext cx="5581650" cy="31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4" name="Google Shape;1884;p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5751" y="3561961"/>
            <a:ext cx="5591175" cy="31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7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5752" y="214118"/>
            <a:ext cx="5591175" cy="31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7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58638" y="214117"/>
            <a:ext cx="5581650" cy="31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7" name="Google Shape;1887;p7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8" name="Google Shape;1888;p79" descr="RV College Of Engineering Mission Statement, Employees and Hiring | LinkedI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7931" y="162314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9" name="Google Shape;1889;p7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222909" y="0"/>
            <a:ext cx="2969091" cy="619717"/>
          </a:xfrm>
          <a:prstGeom prst="rect">
            <a:avLst/>
          </a:prstGeom>
          <a:noFill/>
          <a:ln>
            <a:noFill/>
          </a:ln>
        </p:spPr>
      </p:pic>
      <p:sp>
        <p:nvSpPr>
          <p:cNvPr id="1890" name="Google Shape;1890;p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79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8135"/>
        </a:solidFill>
        <a:effectLst/>
      </p:bgPr>
    </p:bg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8"/>
          <p:cNvSpPr txBox="1">
            <a:spLocks noGrp="1"/>
          </p:cNvSpPr>
          <p:nvPr>
            <p:ph type="title"/>
          </p:nvPr>
        </p:nvSpPr>
        <p:spPr>
          <a:xfrm>
            <a:off x="4853344" y="173672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IN" b="1"/>
              <a:t>Survey</a:t>
            </a:r>
            <a:endParaRPr/>
          </a:p>
        </p:txBody>
      </p:sp>
      <p:sp>
        <p:nvSpPr>
          <p:cNvPr id="640" name="Google Shape;640;p8"/>
          <p:cNvSpPr txBox="1"/>
          <p:nvPr/>
        </p:nvSpPr>
        <p:spPr>
          <a:xfrm>
            <a:off x="9953297" y="226380"/>
            <a:ext cx="24489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641" name="Google Shape;641;p8" descr="RV College Of Engineering Mission Statement, Employees and Hiring | LinkedI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931" y="162314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3" name="Google Shape;643;p8" descr="Gyrotheodolite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48568" y="1298575"/>
            <a:ext cx="2452331" cy="2452331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8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p80"/>
          <p:cNvSpPr txBox="1">
            <a:spLocks noGrp="1"/>
          </p:cNvSpPr>
          <p:nvPr>
            <p:ph type="title"/>
          </p:nvPr>
        </p:nvSpPr>
        <p:spPr>
          <a:xfrm>
            <a:off x="1190431" y="55989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 b="1"/>
              <a:t>REFERENCES FOR PROTOTYPE PHASE</a:t>
            </a:r>
            <a:endParaRPr/>
          </a:p>
        </p:txBody>
      </p:sp>
      <p:sp>
        <p:nvSpPr>
          <p:cNvPr id="1896" name="Google Shape;1896;p8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67D6"/>
              </a:buClr>
              <a:buSzPct val="100000"/>
              <a:buNone/>
            </a:pPr>
            <a:r>
              <a:rPr lang="en-IN" sz="1800" b="0" i="0" u="sng">
                <a:solidFill>
                  <a:srgbClr val="3367D6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 https://www.interaction-design.org/literature/article/design-thinking-get-started-with-prototyping#:~:text=A%20prototype%20is%20a%20simple,or%20possible%20changes%20in%20direction</a:t>
            </a:r>
            <a:r>
              <a:rPr lang="en-IN" sz="1800" b="0" i="0">
                <a:solidFill>
                  <a:srgbClr val="2021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367D6"/>
              </a:buClr>
              <a:buSzPct val="100000"/>
              <a:buNone/>
            </a:pPr>
            <a:r>
              <a:rPr lang="en-IN" sz="1800" b="0" i="0" u="sng">
                <a:solidFill>
                  <a:srgbClr val="3367D6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 https://www.interaction-design.org/literature/article/stage-4-in-the-design-thinking-process-prototype</a:t>
            </a:r>
            <a:endParaRPr sz="1800" b="0" i="0" u="sng">
              <a:solidFill>
                <a:srgbClr val="3367D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367D6"/>
              </a:buClr>
              <a:buSzPct val="100000"/>
              <a:buNone/>
            </a:pPr>
            <a:r>
              <a:rPr lang="en-IN" sz="1800" b="0" i="0" u="sng">
                <a:solidFill>
                  <a:srgbClr val="3367D6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 https://careerfoundry.com/en/blog/ux-design/design-thinking-stage-four-prototyping/</a:t>
            </a:r>
            <a:endParaRPr sz="1800" b="0" i="0" u="sng">
              <a:solidFill>
                <a:srgbClr val="3367D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367D6"/>
              </a:buClr>
              <a:buSzPct val="100000"/>
              <a:buNone/>
            </a:pPr>
            <a:r>
              <a:rPr lang="en-IN" sz="1800" b="0" i="0" u="sng">
                <a:solidFill>
                  <a:srgbClr val="3367D6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 https://library.parenthelp.eu/wp-content/uploads/2021/03/www.interaction-design.org_.pdf</a:t>
            </a:r>
            <a:endParaRPr sz="1800" b="0" i="0" u="sng">
              <a:solidFill>
                <a:srgbClr val="3367D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ct val="100000"/>
              <a:buNone/>
            </a:pPr>
            <a:r>
              <a:rPr lang="en-IN" sz="1800" b="0" i="0">
                <a:solidFill>
                  <a:srgbClr val="2021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[5] Ashish Kapoor and Rosalind W. Picard, Multimodal Affect Recognition in Learning Environments, MIT Media Laboratory, Cambridge, MA 02139, USA 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ct val="100000"/>
              <a:buNone/>
            </a:pPr>
            <a:r>
              <a:rPr lang="en-IN" sz="1800">
                <a:solidFill>
                  <a:srgbClr val="2021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[6] </a:t>
            </a:r>
            <a:r>
              <a:rPr lang="en-IN" sz="1800" b="0" i="0">
                <a:solidFill>
                  <a:srgbClr val="2021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Krithika L.B, Lakshmi Priya GG, Student Emotion Recognition System (SERS) for e-learning improvement based on learner concentration metric, School of Information Technology and Engineering, VIT University, Vellore,632014, India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97" name="Google Shape;1897;p80" descr="RV College Of Engineering Mission Statement, Employees and Hiring | LinkedI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7931" y="162314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8" name="Google Shape;1898;p8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222909" y="0"/>
            <a:ext cx="2969091" cy="619717"/>
          </a:xfrm>
          <a:prstGeom prst="rect">
            <a:avLst/>
          </a:prstGeom>
          <a:noFill/>
          <a:ln>
            <a:noFill/>
          </a:ln>
        </p:spPr>
      </p:pic>
      <p:sp>
        <p:nvSpPr>
          <p:cNvPr id="1899" name="Google Shape;1899;p8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0" name="Google Shape;1900;p8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80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BF8E"/>
        </a:solidFill>
        <a:effectLst/>
      </p:bgPr>
    </p:bg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8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FABF8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6" name="Google Shape;1906;p81"/>
          <p:cNvSpPr txBox="1">
            <a:spLocks noGrp="1"/>
          </p:cNvSpPr>
          <p:nvPr>
            <p:ph type="title"/>
          </p:nvPr>
        </p:nvSpPr>
        <p:spPr>
          <a:xfrm>
            <a:off x="1190431" y="45203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IN" sz="5400" b="1"/>
              <a:t>LEARNINGS OF DESIGN THINKING</a:t>
            </a:r>
            <a:endParaRPr/>
          </a:p>
        </p:txBody>
      </p:sp>
      <p:sp>
        <p:nvSpPr>
          <p:cNvPr id="1907" name="Google Shape;1907;p81"/>
          <p:cNvSpPr/>
          <p:nvPr/>
        </p:nvSpPr>
        <p:spPr>
          <a:xfrm>
            <a:off x="838200" y="1865313"/>
            <a:ext cx="10424160" cy="18288"/>
          </a:xfrm>
          <a:custGeom>
            <a:avLst/>
            <a:gdLst/>
            <a:ahLst/>
            <a:cxnLst/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08" name="Google Shape;1908;p81"/>
          <p:cNvGrpSpPr/>
          <p:nvPr/>
        </p:nvGrpSpPr>
        <p:grpSpPr>
          <a:xfrm>
            <a:off x="1807008" y="2291330"/>
            <a:ext cx="8486542" cy="3945498"/>
            <a:chOff x="211186" y="1688"/>
            <a:chExt cx="8486542" cy="3945498"/>
          </a:xfrm>
        </p:grpSpPr>
        <p:sp>
          <p:nvSpPr>
            <p:cNvPr id="1909" name="Google Shape;1909;p81"/>
            <p:cNvSpPr/>
            <p:nvPr/>
          </p:nvSpPr>
          <p:spPr>
            <a:xfrm>
              <a:off x="501515" y="1688"/>
              <a:ext cx="908208" cy="908208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BF5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81"/>
            <p:cNvSpPr/>
            <p:nvPr/>
          </p:nvSpPr>
          <p:spPr>
            <a:xfrm>
              <a:off x="695067" y="195241"/>
              <a:ext cx="521103" cy="521103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81"/>
            <p:cNvSpPr/>
            <p:nvPr/>
          </p:nvSpPr>
          <p:spPr>
            <a:xfrm>
              <a:off x="211186" y="1192782"/>
              <a:ext cx="1488867" cy="5955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81"/>
            <p:cNvSpPr txBox="1"/>
            <p:nvPr/>
          </p:nvSpPr>
          <p:spPr>
            <a:xfrm>
              <a:off x="211186" y="1192782"/>
              <a:ext cx="1488867" cy="5955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-IN" sz="19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CREATIVE THINKING</a:t>
              </a:r>
              <a:endPara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3" name="Google Shape;1913;p81"/>
            <p:cNvSpPr/>
            <p:nvPr/>
          </p:nvSpPr>
          <p:spPr>
            <a:xfrm>
              <a:off x="2250934" y="1688"/>
              <a:ext cx="908208" cy="908208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81"/>
            <p:cNvSpPr/>
            <p:nvPr/>
          </p:nvSpPr>
          <p:spPr>
            <a:xfrm>
              <a:off x="2444486" y="195241"/>
              <a:ext cx="521103" cy="521103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81"/>
            <p:cNvSpPr/>
            <p:nvPr/>
          </p:nvSpPr>
          <p:spPr>
            <a:xfrm>
              <a:off x="1960604" y="1192782"/>
              <a:ext cx="1488867" cy="5955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81"/>
            <p:cNvSpPr txBox="1"/>
            <p:nvPr/>
          </p:nvSpPr>
          <p:spPr>
            <a:xfrm>
              <a:off x="1960604" y="1192782"/>
              <a:ext cx="1488867" cy="5955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-IN" sz="19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METHODICAL APPROACH</a:t>
              </a:r>
              <a:endPara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7" name="Google Shape;1917;p81"/>
            <p:cNvSpPr/>
            <p:nvPr/>
          </p:nvSpPr>
          <p:spPr>
            <a:xfrm>
              <a:off x="4000353" y="1688"/>
              <a:ext cx="908208" cy="908208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81"/>
            <p:cNvSpPr/>
            <p:nvPr/>
          </p:nvSpPr>
          <p:spPr>
            <a:xfrm>
              <a:off x="4193905" y="195241"/>
              <a:ext cx="521103" cy="521103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81"/>
            <p:cNvSpPr/>
            <p:nvPr/>
          </p:nvSpPr>
          <p:spPr>
            <a:xfrm>
              <a:off x="3710023" y="1192782"/>
              <a:ext cx="1488867" cy="5955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81"/>
            <p:cNvSpPr txBox="1"/>
            <p:nvPr/>
          </p:nvSpPr>
          <p:spPr>
            <a:xfrm>
              <a:off x="3710023" y="1192782"/>
              <a:ext cx="1488867" cy="5955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-IN" sz="19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EMPATHIZING </a:t>
              </a:r>
              <a:endPara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1" name="Google Shape;1921;p81"/>
            <p:cNvSpPr/>
            <p:nvPr/>
          </p:nvSpPr>
          <p:spPr>
            <a:xfrm>
              <a:off x="5749771" y="1688"/>
              <a:ext cx="908208" cy="908208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49AC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81"/>
            <p:cNvSpPr/>
            <p:nvPr/>
          </p:nvSpPr>
          <p:spPr>
            <a:xfrm>
              <a:off x="5943324" y="195241"/>
              <a:ext cx="521103" cy="52110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81"/>
            <p:cNvSpPr/>
            <p:nvPr/>
          </p:nvSpPr>
          <p:spPr>
            <a:xfrm>
              <a:off x="5459442" y="1192782"/>
              <a:ext cx="1488867" cy="5955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81"/>
            <p:cNvSpPr txBox="1"/>
            <p:nvPr/>
          </p:nvSpPr>
          <p:spPr>
            <a:xfrm>
              <a:off x="5459442" y="1192782"/>
              <a:ext cx="1488867" cy="5955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-IN" sz="19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CONFIDENCE</a:t>
              </a:r>
              <a:endPara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5" name="Google Shape;1925;p81"/>
            <p:cNvSpPr/>
            <p:nvPr/>
          </p:nvSpPr>
          <p:spPr>
            <a:xfrm>
              <a:off x="7499190" y="1688"/>
              <a:ext cx="908208" cy="908208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F79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81"/>
            <p:cNvSpPr/>
            <p:nvPr/>
          </p:nvSpPr>
          <p:spPr>
            <a:xfrm>
              <a:off x="7692743" y="195241"/>
              <a:ext cx="521103" cy="521103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81"/>
            <p:cNvSpPr/>
            <p:nvPr/>
          </p:nvSpPr>
          <p:spPr>
            <a:xfrm>
              <a:off x="7208861" y="1192782"/>
              <a:ext cx="1488867" cy="5955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81"/>
            <p:cNvSpPr txBox="1"/>
            <p:nvPr/>
          </p:nvSpPr>
          <p:spPr>
            <a:xfrm>
              <a:off x="7208861" y="1192782"/>
              <a:ext cx="1488867" cy="5955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-IN" sz="19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PATIENCE</a:t>
              </a:r>
              <a:endPara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9" name="Google Shape;1929;p81"/>
            <p:cNvSpPr/>
            <p:nvPr/>
          </p:nvSpPr>
          <p:spPr>
            <a:xfrm>
              <a:off x="1376224" y="2160546"/>
              <a:ext cx="908208" cy="908208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BF50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81"/>
            <p:cNvSpPr/>
            <p:nvPr/>
          </p:nvSpPr>
          <p:spPr>
            <a:xfrm>
              <a:off x="1569777" y="2354099"/>
              <a:ext cx="521103" cy="521103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81"/>
            <p:cNvSpPr/>
            <p:nvPr/>
          </p:nvSpPr>
          <p:spPr>
            <a:xfrm>
              <a:off x="1085895" y="3351640"/>
              <a:ext cx="1488867" cy="5955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81"/>
            <p:cNvSpPr txBox="1"/>
            <p:nvPr/>
          </p:nvSpPr>
          <p:spPr>
            <a:xfrm>
              <a:off x="1085895" y="3351640"/>
              <a:ext cx="1488867" cy="5955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-IN" sz="19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ENDURANCE</a:t>
              </a:r>
              <a:endPara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3" name="Google Shape;1933;p81"/>
            <p:cNvSpPr/>
            <p:nvPr/>
          </p:nvSpPr>
          <p:spPr>
            <a:xfrm>
              <a:off x="3125643" y="2160546"/>
              <a:ext cx="908208" cy="908208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81"/>
            <p:cNvSpPr/>
            <p:nvPr/>
          </p:nvSpPr>
          <p:spPr>
            <a:xfrm>
              <a:off x="3319196" y="2354099"/>
              <a:ext cx="521103" cy="521103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81"/>
            <p:cNvSpPr/>
            <p:nvPr/>
          </p:nvSpPr>
          <p:spPr>
            <a:xfrm>
              <a:off x="2835314" y="3351640"/>
              <a:ext cx="1488867" cy="5955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81"/>
            <p:cNvSpPr txBox="1"/>
            <p:nvPr/>
          </p:nvSpPr>
          <p:spPr>
            <a:xfrm>
              <a:off x="2835314" y="3351640"/>
              <a:ext cx="1488867" cy="5955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-IN" sz="19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TEAMWORK</a:t>
              </a:r>
              <a:endParaRPr/>
            </a:p>
          </p:txBody>
        </p:sp>
        <p:sp>
          <p:nvSpPr>
            <p:cNvPr id="1937" name="Google Shape;1937;p81"/>
            <p:cNvSpPr/>
            <p:nvPr/>
          </p:nvSpPr>
          <p:spPr>
            <a:xfrm>
              <a:off x="4875062" y="2160546"/>
              <a:ext cx="908208" cy="908208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81"/>
            <p:cNvSpPr/>
            <p:nvPr/>
          </p:nvSpPr>
          <p:spPr>
            <a:xfrm>
              <a:off x="5068615" y="2354099"/>
              <a:ext cx="521103" cy="521103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81"/>
            <p:cNvSpPr/>
            <p:nvPr/>
          </p:nvSpPr>
          <p:spPr>
            <a:xfrm>
              <a:off x="4584733" y="3351640"/>
              <a:ext cx="1488867" cy="5955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81"/>
            <p:cNvSpPr txBox="1"/>
            <p:nvPr/>
          </p:nvSpPr>
          <p:spPr>
            <a:xfrm>
              <a:off x="4584733" y="3351640"/>
              <a:ext cx="1488867" cy="5955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-IN" sz="19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RESEARCH ABILITIES</a:t>
              </a:r>
              <a:endPara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1" name="Google Shape;1941;p81"/>
            <p:cNvSpPr/>
            <p:nvPr/>
          </p:nvSpPr>
          <p:spPr>
            <a:xfrm>
              <a:off x="6624481" y="2160546"/>
              <a:ext cx="908208" cy="908208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49AC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81"/>
            <p:cNvSpPr/>
            <p:nvPr/>
          </p:nvSpPr>
          <p:spPr>
            <a:xfrm>
              <a:off x="6818034" y="2354099"/>
              <a:ext cx="521103" cy="521103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81"/>
            <p:cNvSpPr/>
            <p:nvPr/>
          </p:nvSpPr>
          <p:spPr>
            <a:xfrm>
              <a:off x="6334152" y="3351640"/>
              <a:ext cx="1488867" cy="5955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81"/>
            <p:cNvSpPr txBox="1"/>
            <p:nvPr/>
          </p:nvSpPr>
          <p:spPr>
            <a:xfrm>
              <a:off x="6334152" y="3351640"/>
              <a:ext cx="1488867" cy="5955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-IN" sz="19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PROOF OF CONCEPT</a:t>
              </a:r>
              <a:endPara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45" name="Google Shape;1945;p81" descr="RV College Of Engineering Mission Statement, Employees and Hiring | LinkedIn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37931" y="162314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6" name="Google Shape;1946;p8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7" name="Google Shape;1947;p8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222909" y="0"/>
            <a:ext cx="2969091" cy="619717"/>
          </a:xfrm>
          <a:prstGeom prst="rect">
            <a:avLst/>
          </a:prstGeom>
          <a:noFill/>
          <a:ln>
            <a:noFill/>
          </a:ln>
        </p:spPr>
      </p:pic>
      <p:sp>
        <p:nvSpPr>
          <p:cNvPr id="1948" name="Google Shape;1948;p8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81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A0C7"/>
        </a:solidFill>
        <a:effectLst/>
      </p:bgPr>
    </p:bg>
    <p:spTree>
      <p:nvGrpSpPr>
        <p:cNvPr id="1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p82"/>
          <p:cNvSpPr txBox="1">
            <a:spLocks noGrp="1"/>
          </p:cNvSpPr>
          <p:nvPr>
            <p:ph type="title"/>
          </p:nvPr>
        </p:nvSpPr>
        <p:spPr>
          <a:xfrm>
            <a:off x="1024812" y="45203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 b="1"/>
              <a:t>REFERENCES</a:t>
            </a:r>
            <a:endParaRPr/>
          </a:p>
        </p:txBody>
      </p:sp>
      <p:sp>
        <p:nvSpPr>
          <p:cNvPr id="1954" name="Google Shape;1954;p8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IN" sz="1800" b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 5 Stages in the Design Thinking Process by </a:t>
            </a:r>
            <a:r>
              <a:rPr lang="en-IN" sz="1800" b="0" u="sng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Rikke Friis Dam</a:t>
            </a:r>
            <a:r>
              <a:rPr lang="en-IN" sz="1800" b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IN" sz="1800" b="0" u="sng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Teo Yu Siang</a:t>
            </a:r>
            <a:r>
              <a:rPr lang="en-IN" sz="1800" b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Interaction Design Foundation.</a:t>
            </a:r>
            <a:endParaRPr/>
          </a:p>
          <a:p>
            <a:pPr marL="0" lvl="0" indent="0" algn="just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IN" sz="1800" b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 Design Thinking: Getting Started with Empathy by </a:t>
            </a:r>
            <a:r>
              <a:rPr lang="en-IN" sz="1800" b="0" u="sng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Rikke Friis Dam</a:t>
            </a:r>
            <a:r>
              <a:rPr lang="en-IN" sz="1800" b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IN" sz="1800" b="0" u="sng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Teo Yu Siang</a:t>
            </a:r>
            <a:r>
              <a:rPr lang="en-IN" sz="1800" b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Interaction Design Foundation.</a:t>
            </a:r>
            <a:endParaRPr/>
          </a:p>
          <a:p>
            <a:pPr marL="0" lvl="0" indent="0" algn="just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IN" sz="1800" b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[3] Stage 1 in the Design Thinking Process: Empathise with Your Users by </a:t>
            </a:r>
            <a:r>
              <a:rPr lang="en-IN" sz="1800" b="0" u="sng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Ditte Hvas Mortensen</a:t>
            </a:r>
            <a:r>
              <a:rPr lang="en-IN" sz="1800" b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marL="0" lvl="0" indent="0" algn="just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IN" sz="1800" b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[4] Stage 3 in the Design Thinking Process: Ideate by </a:t>
            </a:r>
            <a:r>
              <a:rPr lang="en-IN" sz="1800" b="0" u="sng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Rikke Friis Dam</a:t>
            </a:r>
            <a:r>
              <a:rPr lang="en-IN" sz="1800" b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IN" sz="1800" b="0" u="sng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Teo Yu Siang</a:t>
            </a:r>
            <a:r>
              <a:rPr lang="en-IN" sz="1800" b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Interaction Design Foundation.</a:t>
            </a:r>
            <a:endParaRPr/>
          </a:p>
          <a:p>
            <a:pPr marL="0" lvl="0" indent="0" algn="just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IN" sz="1800" b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[5] Stage 4 in the Design Thinking Process: Prototype by </a:t>
            </a:r>
            <a:r>
              <a:rPr lang="en-IN" sz="1800" b="0" u="sng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Rikke Friis Dam</a:t>
            </a:r>
            <a:r>
              <a:rPr lang="en-IN" sz="1800" b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IN" sz="1800" b="0" u="sng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Teo Yu Siang</a:t>
            </a:r>
            <a:endParaRPr sz="1800" b="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IN" sz="1800" b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[6] Ashish Kapoor and Rosalind W. Picard, Multimodal Affect Recognition in Learning Environments, MIT Media Laboratory, Cambridge, MA 02139, USA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IN" sz="1800" b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[7] Krithika L.B, Lakshmi Priya GG, Student Emotion Recognition System (SERS) for e-learning improvement based on learner concentration metric, School of Information Technology and Engineering, VIT University, Vellore,632014, India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I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[8] https://files.eric.ed.gov/fulltext/EJ1287167.pdf</a:t>
            </a:r>
            <a:endParaRPr/>
          </a:p>
        </p:txBody>
      </p:sp>
      <p:pic>
        <p:nvPicPr>
          <p:cNvPr id="1955" name="Google Shape;1955;p82" descr="RV College Of Engineering Mission Statement, Employees and Hiring | LinkedIn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7931" y="162314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6" name="Google Shape;1956;p8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7" name="Google Shape;1957;p8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222909" y="0"/>
            <a:ext cx="2969091" cy="619717"/>
          </a:xfrm>
          <a:prstGeom prst="rect">
            <a:avLst/>
          </a:prstGeom>
          <a:noFill/>
          <a:ln>
            <a:noFill/>
          </a:ln>
        </p:spPr>
      </p:pic>
      <p:sp>
        <p:nvSpPr>
          <p:cNvPr id="1958" name="Google Shape;1958;p8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82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9593"/>
        </a:solidFill>
        <a:effectLst/>
      </p:bgPr>
    </p:bg>
    <p:spTree>
      <p:nvGrpSpPr>
        <p:cNvPr id="1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83"/>
          <p:cNvSpPr txBox="1">
            <a:spLocks noGrp="1"/>
          </p:cNvSpPr>
          <p:nvPr>
            <p:ph type="title"/>
          </p:nvPr>
        </p:nvSpPr>
        <p:spPr>
          <a:xfrm>
            <a:off x="831850" y="2504771"/>
            <a:ext cx="105156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IN" b="1"/>
              <a:t>Thank You</a:t>
            </a:r>
            <a:r>
              <a:rPr lang="en-IN"/>
              <a:t> ☺</a:t>
            </a:r>
            <a:endParaRPr/>
          </a:p>
        </p:txBody>
      </p:sp>
      <p:pic>
        <p:nvPicPr>
          <p:cNvPr id="1964" name="Google Shape;1964;p83" descr="RV College Of Engineering Mission Statement, Employees and Hiring | LinkedI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931" y="162314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Google Shape;1965;p8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6" name="Google Shape;1966;p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22909" y="0"/>
            <a:ext cx="2969091" cy="619717"/>
          </a:xfrm>
          <a:prstGeom prst="rect">
            <a:avLst/>
          </a:prstGeom>
          <a:noFill/>
          <a:ln>
            <a:noFill/>
          </a:ln>
        </p:spPr>
      </p:pic>
      <p:sp>
        <p:nvSpPr>
          <p:cNvPr id="1967" name="Google Shape;1967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83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82AB"/>
        </a:solidFill>
        <a:effectLst/>
      </p:bgPr>
    </p:bg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9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9"/>
          <p:cNvSpPr txBox="1"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Calibri"/>
              <a:buNone/>
            </a:pPr>
            <a:r>
              <a:rPr lang="en-IN" sz="3700" b="1"/>
              <a:t>STAKEHOLDERS</a:t>
            </a:r>
            <a:endParaRPr sz="3700" b="1"/>
          </a:p>
        </p:txBody>
      </p:sp>
      <p:cxnSp>
        <p:nvCxnSpPr>
          <p:cNvPr id="651" name="Google Shape;651;p9"/>
          <p:cNvCxnSpPr/>
          <p:nvPr/>
        </p:nvCxnSpPr>
        <p:spPr>
          <a:xfrm>
            <a:off x="585304" y="2395983"/>
            <a:ext cx="0" cy="2228850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652" name="Google Shape;652;p9"/>
          <p:cNvGrpSpPr/>
          <p:nvPr/>
        </p:nvGrpSpPr>
        <p:grpSpPr>
          <a:xfrm>
            <a:off x="5280025" y="1548408"/>
            <a:ext cx="6269038" cy="3761184"/>
            <a:chOff x="0" y="905470"/>
            <a:chExt cx="6269038" cy="3761184"/>
          </a:xfrm>
        </p:grpSpPr>
        <p:sp>
          <p:nvSpPr>
            <p:cNvPr id="653" name="Google Shape;653;p9"/>
            <p:cNvSpPr/>
            <p:nvPr/>
          </p:nvSpPr>
          <p:spPr>
            <a:xfrm>
              <a:off x="0" y="905470"/>
              <a:ext cx="6269038" cy="1671637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9"/>
            <p:cNvSpPr/>
            <p:nvPr/>
          </p:nvSpPr>
          <p:spPr>
            <a:xfrm>
              <a:off x="505670" y="1281588"/>
              <a:ext cx="919400" cy="9194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9"/>
            <p:cNvSpPr/>
            <p:nvPr/>
          </p:nvSpPr>
          <p:spPr>
            <a:xfrm>
              <a:off x="1930741" y="905470"/>
              <a:ext cx="4338296" cy="16716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9"/>
            <p:cNvSpPr txBox="1"/>
            <p:nvPr/>
          </p:nvSpPr>
          <p:spPr>
            <a:xfrm>
              <a:off x="1930741" y="905470"/>
              <a:ext cx="4338296" cy="16716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6900" tIns="176900" rIns="176900" bIns="1769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500"/>
                <a:buFont typeface="Calibri"/>
                <a:buNone/>
              </a:pPr>
              <a:r>
                <a:rPr lang="en-IN" sz="25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ENGINEERING STUDENTS</a:t>
              </a:r>
              <a:endParaRPr sz="2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9"/>
            <p:cNvSpPr/>
            <p:nvPr/>
          </p:nvSpPr>
          <p:spPr>
            <a:xfrm>
              <a:off x="0" y="2995017"/>
              <a:ext cx="6269038" cy="1671637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9"/>
            <p:cNvSpPr/>
            <p:nvPr/>
          </p:nvSpPr>
          <p:spPr>
            <a:xfrm>
              <a:off x="505670" y="3371135"/>
              <a:ext cx="919400" cy="9194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9"/>
            <p:cNvSpPr/>
            <p:nvPr/>
          </p:nvSpPr>
          <p:spPr>
            <a:xfrm>
              <a:off x="1930741" y="2995017"/>
              <a:ext cx="4338296" cy="16716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9"/>
            <p:cNvSpPr txBox="1"/>
            <p:nvPr/>
          </p:nvSpPr>
          <p:spPr>
            <a:xfrm>
              <a:off x="1930741" y="2995017"/>
              <a:ext cx="4338296" cy="16716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6900" tIns="176900" rIns="176900" bIns="1769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500"/>
                <a:buFont typeface="Calibri"/>
                <a:buNone/>
              </a:pPr>
              <a:r>
                <a:rPr lang="en-IN" sz="25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ENGINEERING PROFESSORS </a:t>
              </a:r>
              <a:endParaRPr sz="2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61" name="Google Shape;661;p9" descr="RV College Of Engineering Mission Statement, Employees and Hiring | LinkedI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8600" y="180976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9"/>
          <p:cNvSpPr txBox="1"/>
          <p:nvPr/>
        </p:nvSpPr>
        <p:spPr>
          <a:xfrm>
            <a:off x="9953297" y="226380"/>
            <a:ext cx="24489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63" name="Google Shape;663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aper">
      <a:dk1>
        <a:srgbClr val="000000"/>
      </a:dk1>
      <a:lt1>
        <a:srgbClr val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5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6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9_Office Theme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11_Office Theme">
  <a:themeElements>
    <a:clrScheme name="Yellow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11_Office Theme">
  <a:themeElements>
    <a:clrScheme name="Yellow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10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12_Office Theme">
  <a:themeElements>
    <a:clrScheme name="Paper">
      <a:dk1>
        <a:srgbClr val="000000"/>
      </a:dk1>
      <a:lt1>
        <a:srgbClr val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12_Office Theme">
  <a:themeElements>
    <a:clrScheme name="Paper">
      <a:dk1>
        <a:srgbClr val="000000"/>
      </a:dk1>
      <a:lt1>
        <a:srgbClr val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9_Office Theme">
  <a:themeElements>
    <a:clrScheme name="Green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Office Theme">
  <a:themeElements>
    <a:clrScheme name="Sunset Vibez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7_Office Theme">
  <a:themeElements>
    <a:clrScheme name="Aspect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8_Office Theme">
  <a:themeElements>
    <a:clrScheme name="Pastel">
      <a:dk1>
        <a:srgbClr val="000000"/>
      </a:dk1>
      <a:lt1>
        <a:srgbClr val="FFFFFF"/>
      </a:lt1>
      <a:dk2>
        <a:srgbClr val="264457"/>
      </a:dk2>
      <a:lt2>
        <a:srgbClr val="DFE3E5"/>
      </a:lt2>
      <a:accent1>
        <a:srgbClr val="7CE1E7"/>
      </a:accent1>
      <a:accent2>
        <a:srgbClr val="CA5DF5"/>
      </a:accent2>
      <a:accent3>
        <a:srgbClr val="ABE45F"/>
      </a:accent3>
      <a:accent4>
        <a:srgbClr val="F4CA8C"/>
      </a:accent4>
      <a:accent5>
        <a:srgbClr val="F987E3"/>
      </a:accent5>
      <a:accent6>
        <a:srgbClr val="62A39F"/>
      </a:accent6>
      <a:hlink>
        <a:srgbClr val="1CADE4"/>
      </a:hlink>
      <a:folHlink>
        <a:srgbClr val="AF0EE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83</Slides>
  <Notes>83</Notes>
  <HiddenSlides>0</HiddenSlides>
  <ScaleCrop>false</ScaleCrop>
  <HeadingPairs>
    <vt:vector size="4" baseType="variant">
      <vt:variant>
        <vt:lpstr>Theme</vt:lpstr>
      </vt:variant>
      <vt:variant>
        <vt:i4>18</vt:i4>
      </vt:variant>
      <vt:variant>
        <vt:lpstr>Slide Titles</vt:lpstr>
      </vt:variant>
      <vt:variant>
        <vt:i4>83</vt:i4>
      </vt:variant>
    </vt:vector>
  </HeadingPairs>
  <TitlesOfParts>
    <vt:vector size="101" baseType="lpstr">
      <vt:lpstr>office theme</vt:lpstr>
      <vt:lpstr>office theme</vt:lpstr>
      <vt:lpstr>2_Office Theme</vt:lpstr>
      <vt:lpstr>1_Office Theme</vt:lpstr>
      <vt:lpstr>3_Office Theme</vt:lpstr>
      <vt:lpstr>4_Office Theme</vt:lpstr>
      <vt:lpstr>7_Office Theme</vt:lpstr>
      <vt:lpstr>8_Office Theme</vt:lpstr>
      <vt:lpstr>3_Office Theme</vt:lpstr>
      <vt:lpstr>5_Office Theme</vt:lpstr>
      <vt:lpstr>6_Office Theme</vt:lpstr>
      <vt:lpstr>9_Office Theme</vt:lpstr>
      <vt:lpstr>11_Office Theme</vt:lpstr>
      <vt:lpstr>11_Office Theme</vt:lpstr>
      <vt:lpstr>10_Office Theme</vt:lpstr>
      <vt:lpstr>12_Office Theme</vt:lpstr>
      <vt:lpstr>12_Office Theme</vt:lpstr>
      <vt:lpstr>9_Office Theme</vt:lpstr>
      <vt:lpstr>IV SEMESTER DESIGN THINKING LAB (18CS47) </vt:lpstr>
      <vt:lpstr>RECOGNIZING THE LEARNING GAP IN ONLINE EDUCATION USING MULTIMODAL AFFECT RECOGNITION   </vt:lpstr>
      <vt:lpstr>THEME IDENTIFIED</vt:lpstr>
      <vt:lpstr>Customer Groups</vt:lpstr>
      <vt:lpstr>PowerPoint Presentation</vt:lpstr>
      <vt:lpstr>Empathy Phase</vt:lpstr>
      <vt:lpstr>Stages of the Empathy Phase</vt:lpstr>
      <vt:lpstr>Survey</vt:lpstr>
      <vt:lpstr>STAKEHOLDERS</vt:lpstr>
      <vt:lpstr>RATIO OF STAKEHOLDERS</vt:lpstr>
      <vt:lpstr>TEACHER VS STUDENT RESPONSES</vt:lpstr>
      <vt:lpstr>TEACHER VS STUDENT RESPONSES</vt:lpstr>
      <vt:lpstr>TEACHER VS STUDENT RESPONSES</vt:lpstr>
      <vt:lpstr>TEACHER VS STUDENT RESPONSES</vt:lpstr>
      <vt:lpstr>HONESTY IN FEEDBACK</vt:lpstr>
      <vt:lpstr>INFERENCES</vt:lpstr>
      <vt:lpstr>Questionnaire and Interviews</vt:lpstr>
      <vt:lpstr>QUESTIONNAIRE FOR STUDENTS</vt:lpstr>
      <vt:lpstr>QUESTIONNAIRE FOR TEACHERS </vt:lpstr>
      <vt:lpstr>PowerPoint Presentation</vt:lpstr>
      <vt:lpstr>DRIVE LINK WITH PROOF OF INTERVIEWS</vt:lpstr>
      <vt:lpstr>Empathy Maps</vt:lpstr>
      <vt:lpstr>RVCE STUDENTS</vt:lpstr>
      <vt:lpstr>PowerPoint Presentation</vt:lpstr>
      <vt:lpstr>EMPATHY MAP </vt:lpstr>
      <vt:lpstr>RVCE TEACHERS</vt:lpstr>
      <vt:lpstr>PowerPoint Presentation</vt:lpstr>
      <vt:lpstr>EMPATHY MAP 20</vt:lpstr>
      <vt:lpstr>STUDENTS IN OTHER EDUCATIONAL FIELDS</vt:lpstr>
      <vt:lpstr>PowerPoint Presentation</vt:lpstr>
      <vt:lpstr>EMPATHY MAP 20</vt:lpstr>
      <vt:lpstr>TEACHERS IN OTHER EDUCATIONAL SECTORS </vt:lpstr>
      <vt:lpstr>PowerPoint Presentation</vt:lpstr>
      <vt:lpstr>EMPATHY MAP 20</vt:lpstr>
      <vt:lpstr>PROBLEMS IDENTIFIED FROM EMPATHY MAP</vt:lpstr>
      <vt:lpstr>PowerPoint Presentation</vt:lpstr>
      <vt:lpstr>REFERENCES FOR EMPATHY PHASE</vt:lpstr>
      <vt:lpstr>PowerPoint Presentation</vt:lpstr>
      <vt:lpstr>PowerPoint Presentation</vt:lpstr>
      <vt:lpstr>HOW MIGHT WE?</vt:lpstr>
      <vt:lpstr>PowerPoint Presentation</vt:lpstr>
      <vt:lpstr>PROCESS</vt:lpstr>
      <vt:lpstr>PowerPoint Presentation</vt:lpstr>
      <vt:lpstr>WORST POSSIBLE IDEAS</vt:lpstr>
      <vt:lpstr>PowerPoint Presentation</vt:lpstr>
      <vt:lpstr>SCAMPER</vt:lpstr>
      <vt:lpstr>STORYBOARD</vt:lpstr>
      <vt:lpstr>PowerPoint Presentation</vt:lpstr>
      <vt:lpstr>PowerPoint Presentation</vt:lpstr>
      <vt:lpstr>PowerPoint Presentation</vt:lpstr>
      <vt:lpstr>IDEA GENERATION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COMPARISON</vt:lpstr>
      <vt:lpstr>PowerPoint Presentation</vt:lpstr>
      <vt:lpstr>STAKEHOLDER REVIEW</vt:lpstr>
      <vt:lpstr>UPDATED REVIEW</vt:lpstr>
      <vt:lpstr>PowerPoint Presentation</vt:lpstr>
      <vt:lpstr>PowerPoint Presentation</vt:lpstr>
      <vt:lpstr>REFERENCES FOR IDEATION PHASE</vt:lpstr>
      <vt:lpstr>PROTOTYPE</vt:lpstr>
      <vt:lpstr>Steps of Prototyping Phase</vt:lpstr>
      <vt:lpstr>LOW FIDELITY PROTOTYPE</vt:lpstr>
      <vt:lpstr>PowerPoint Presentation</vt:lpstr>
      <vt:lpstr>PowerPoint Presentation</vt:lpstr>
      <vt:lpstr>STUDENT USER</vt:lpstr>
      <vt:lpstr>TEACHER USER</vt:lpstr>
      <vt:lpstr> OBJECTIVES  </vt:lpstr>
      <vt:lpstr>METHODOLOGY</vt:lpstr>
      <vt:lpstr>CONVOLUTION NEURAL NETWORK (CNN) </vt:lpstr>
      <vt:lpstr>SUPPORT VECTOR MACHINE (SVM)</vt:lpstr>
      <vt:lpstr> TECHNIQUES OF ANALYSIS</vt:lpstr>
      <vt:lpstr>HIGH FIDELITY PROTOTYPE</vt:lpstr>
      <vt:lpstr>PowerPoint Presentation</vt:lpstr>
      <vt:lpstr>PowerPoint Presentation</vt:lpstr>
      <vt:lpstr>REFERENCES FOR PROTOTYPE PHASE</vt:lpstr>
      <vt:lpstr>LEARNINGS OF DESIGN THINKING</vt:lpstr>
      <vt:lpstr>REFERENCES</vt:lpstr>
      <vt:lpstr>Thank You 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IV SEMESTER DESIGN THINKING LAB (18CS47) </dc:title>
  <cp:lastModifiedBy>PRANEETA I</cp:lastModifiedBy>
  <cp:revision>1</cp:revision>
  <dcterms:created xsi:type="dcterms:W3CDTF">2021-08-16T19:39:47Z</dcterms:created>
  <dcterms:modified xsi:type="dcterms:W3CDTF">2022-07-18T17:36:24Z</dcterms:modified>
</cp:coreProperties>
</file>